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9144000" cy="6858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1258" y="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FFC000"/>
                </a:solidFill>
                <a:latin typeface="PMingLiU"/>
                <a:cs typeface="PMingLiU"/>
              </a:defRPr>
            </a:lvl1pPr>
          </a:lstStyle>
          <a:p>
            <a:endParaRPr/>
          </a:p>
        </p:txBody>
      </p:sp>
      <p:sp>
        <p:nvSpPr>
          <p:cNvPr id="3" name="Holder 3"/>
          <p:cNvSpPr>
            <a:spLocks noGrp="1"/>
          </p:cNvSpPr>
          <p:nvPr>
            <p:ph type="body" idx="1"/>
          </p:nvPr>
        </p:nvSpPr>
        <p:spPr/>
        <p:txBody>
          <a:bodyPr lIns="0" tIns="0" rIns="0" bIns="0"/>
          <a:lstStyle>
            <a:lvl1pPr>
              <a:defRPr sz="3200" b="0" i="0">
                <a:solidFill>
                  <a:schemeClr val="bg1"/>
                </a:solidFill>
                <a:latin typeface="PMingLiU"/>
                <a:cs typeface="PMingLiU"/>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FFC000"/>
                </a:solidFill>
                <a:latin typeface="PMingLiU"/>
                <a:cs typeface="PMingLiU"/>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FFC000"/>
                </a:solidFill>
                <a:latin typeface="PMingLiU"/>
                <a:cs typeface="PMingLiU"/>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30859C"/>
          </a:solidFill>
        </p:spPr>
        <p:txBody>
          <a:bodyPr wrap="square" lIns="0" tIns="0" rIns="0" bIns="0" rtlCol="0"/>
          <a:lstStyle/>
          <a:p>
            <a:endParaRPr/>
          </a:p>
        </p:txBody>
      </p:sp>
      <p:sp>
        <p:nvSpPr>
          <p:cNvPr id="2" name="Holder 2"/>
          <p:cNvSpPr>
            <a:spLocks noGrp="1"/>
          </p:cNvSpPr>
          <p:nvPr>
            <p:ph type="title"/>
          </p:nvPr>
        </p:nvSpPr>
        <p:spPr>
          <a:xfrm>
            <a:off x="642899" y="472059"/>
            <a:ext cx="7858201" cy="683260"/>
          </a:xfrm>
          <a:prstGeom prst="rect">
            <a:avLst/>
          </a:prstGeom>
        </p:spPr>
        <p:txBody>
          <a:bodyPr wrap="square" lIns="0" tIns="0" rIns="0" bIns="0">
            <a:spAutoFit/>
          </a:bodyPr>
          <a:lstStyle>
            <a:lvl1pPr>
              <a:defRPr sz="4400" b="0" i="0">
                <a:solidFill>
                  <a:srgbClr val="FFC000"/>
                </a:solidFill>
                <a:latin typeface="PMingLiU"/>
                <a:cs typeface="PMingLiU"/>
              </a:defRPr>
            </a:lvl1pPr>
          </a:lstStyle>
          <a:p>
            <a:endParaRPr/>
          </a:p>
        </p:txBody>
      </p:sp>
      <p:sp>
        <p:nvSpPr>
          <p:cNvPr id="3" name="Holder 3"/>
          <p:cNvSpPr>
            <a:spLocks noGrp="1"/>
          </p:cNvSpPr>
          <p:nvPr>
            <p:ph type="body" idx="1"/>
          </p:nvPr>
        </p:nvSpPr>
        <p:spPr>
          <a:xfrm>
            <a:off x="511809" y="1618107"/>
            <a:ext cx="8120380" cy="2647950"/>
          </a:xfrm>
          <a:prstGeom prst="rect">
            <a:avLst/>
          </a:prstGeom>
        </p:spPr>
        <p:txBody>
          <a:bodyPr wrap="square" lIns="0" tIns="0" rIns="0" bIns="0">
            <a:spAutoFit/>
          </a:bodyPr>
          <a:lstStyle>
            <a:lvl1pPr>
              <a:defRPr sz="3200" b="0" i="0">
                <a:solidFill>
                  <a:schemeClr val="bg1"/>
                </a:solidFill>
                <a:latin typeface="PMingLiU"/>
                <a:cs typeface="PMingLiU"/>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6/14/2017</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77238" y="1510791"/>
            <a:ext cx="6729730" cy="1353820"/>
          </a:xfrm>
          <a:prstGeom prst="rect">
            <a:avLst/>
          </a:prstGeom>
        </p:spPr>
        <p:txBody>
          <a:bodyPr vert="horz" wrap="square" lIns="0" tIns="0" rIns="0" bIns="0" rtlCol="0">
            <a:spAutoFit/>
          </a:bodyPr>
          <a:lstStyle/>
          <a:p>
            <a:pPr algn="ctr">
              <a:lnSpc>
                <a:spcPct val="100000"/>
              </a:lnSpc>
            </a:pPr>
            <a:r>
              <a:rPr spc="-5" dirty="0"/>
              <a:t>主題遊樂園滿意度之研究：</a:t>
            </a:r>
          </a:p>
          <a:p>
            <a:pPr marL="1905" algn="ctr">
              <a:lnSpc>
                <a:spcPct val="100000"/>
              </a:lnSpc>
            </a:pPr>
            <a:r>
              <a:rPr spc="-5" dirty="0"/>
              <a:t>以六福村為例</a:t>
            </a:r>
          </a:p>
        </p:txBody>
      </p:sp>
      <p:sp>
        <p:nvSpPr>
          <p:cNvPr id="3" name="object 3"/>
          <p:cNvSpPr txBox="1"/>
          <p:nvPr/>
        </p:nvSpPr>
        <p:spPr>
          <a:xfrm>
            <a:off x="2431160" y="3252470"/>
            <a:ext cx="1781175" cy="2116455"/>
          </a:xfrm>
          <a:prstGeom prst="rect">
            <a:avLst/>
          </a:prstGeom>
        </p:spPr>
        <p:txBody>
          <a:bodyPr vert="horz" wrap="square" lIns="0" tIns="0" rIns="0" bIns="0" rtlCol="0">
            <a:spAutoFit/>
          </a:bodyPr>
          <a:lstStyle/>
          <a:p>
            <a:pPr marL="12700" marR="5080" algn="just">
              <a:lnSpc>
                <a:spcPct val="150000"/>
              </a:lnSpc>
            </a:pPr>
            <a:r>
              <a:rPr sz="2300" dirty="0">
                <a:solidFill>
                  <a:srgbClr val="FFFFFF"/>
                </a:solidFill>
                <a:latin typeface="PMingLiU"/>
                <a:cs typeface="PMingLiU"/>
              </a:rPr>
              <a:t>姓名：王思雯  姓名：李政哲  姓名：曾宜蓉  姓名：尤資斐</a:t>
            </a:r>
            <a:endParaRPr sz="2300">
              <a:latin typeface="PMingLiU"/>
              <a:cs typeface="PMingLiU"/>
            </a:endParaRPr>
          </a:p>
        </p:txBody>
      </p:sp>
      <p:sp>
        <p:nvSpPr>
          <p:cNvPr id="4" name="object 4"/>
          <p:cNvSpPr txBox="1"/>
          <p:nvPr/>
        </p:nvSpPr>
        <p:spPr>
          <a:xfrm>
            <a:off x="4769611" y="3252470"/>
            <a:ext cx="2130425" cy="2126615"/>
          </a:xfrm>
          <a:prstGeom prst="rect">
            <a:avLst/>
          </a:prstGeom>
        </p:spPr>
        <p:txBody>
          <a:bodyPr vert="horz" wrap="square" lIns="0" tIns="0" rIns="0" bIns="0" rtlCol="0">
            <a:spAutoFit/>
          </a:bodyPr>
          <a:lstStyle/>
          <a:p>
            <a:pPr marL="12700" marR="5080" algn="just">
              <a:lnSpc>
                <a:spcPct val="150000"/>
              </a:lnSpc>
            </a:pPr>
            <a:r>
              <a:rPr sz="2300" dirty="0">
                <a:solidFill>
                  <a:srgbClr val="FFFFFF"/>
                </a:solidFill>
                <a:latin typeface="PMingLiU"/>
                <a:cs typeface="PMingLiU"/>
              </a:rPr>
              <a:t>學號：</a:t>
            </a:r>
            <a:r>
              <a:rPr sz="2300" dirty="0">
                <a:solidFill>
                  <a:srgbClr val="FFFFFF"/>
                </a:solidFill>
                <a:latin typeface="Garamond"/>
                <a:cs typeface="Garamond"/>
              </a:rPr>
              <a:t>BG103</a:t>
            </a:r>
            <a:r>
              <a:rPr sz="2300" spc="-20" dirty="0">
                <a:solidFill>
                  <a:srgbClr val="FFFFFF"/>
                </a:solidFill>
                <a:latin typeface="Garamond"/>
                <a:cs typeface="Garamond"/>
              </a:rPr>
              <a:t>0</a:t>
            </a:r>
            <a:r>
              <a:rPr sz="2300" dirty="0">
                <a:solidFill>
                  <a:srgbClr val="FFFFFF"/>
                </a:solidFill>
                <a:latin typeface="Garamond"/>
                <a:cs typeface="Garamond"/>
              </a:rPr>
              <a:t>17  </a:t>
            </a:r>
            <a:r>
              <a:rPr sz="2300" dirty="0">
                <a:solidFill>
                  <a:srgbClr val="FFFFFF"/>
                </a:solidFill>
                <a:latin typeface="PMingLiU"/>
                <a:cs typeface="PMingLiU"/>
              </a:rPr>
              <a:t>學號：</a:t>
            </a:r>
            <a:r>
              <a:rPr sz="2300" dirty="0">
                <a:solidFill>
                  <a:srgbClr val="FFFFFF"/>
                </a:solidFill>
                <a:latin typeface="Garamond"/>
                <a:cs typeface="Garamond"/>
              </a:rPr>
              <a:t>BG103</a:t>
            </a:r>
            <a:r>
              <a:rPr sz="2300" spc="-20" dirty="0">
                <a:solidFill>
                  <a:srgbClr val="FFFFFF"/>
                </a:solidFill>
                <a:latin typeface="Garamond"/>
                <a:cs typeface="Garamond"/>
              </a:rPr>
              <a:t>0</a:t>
            </a:r>
            <a:r>
              <a:rPr sz="2300" dirty="0">
                <a:solidFill>
                  <a:srgbClr val="FFFFFF"/>
                </a:solidFill>
                <a:latin typeface="Garamond"/>
                <a:cs typeface="Garamond"/>
              </a:rPr>
              <a:t>24  </a:t>
            </a:r>
            <a:r>
              <a:rPr sz="2300" dirty="0">
                <a:solidFill>
                  <a:srgbClr val="FFFFFF"/>
                </a:solidFill>
                <a:latin typeface="PMingLiU"/>
                <a:cs typeface="PMingLiU"/>
              </a:rPr>
              <a:t>學號：</a:t>
            </a:r>
            <a:r>
              <a:rPr sz="2300" dirty="0">
                <a:solidFill>
                  <a:srgbClr val="FFFFFF"/>
                </a:solidFill>
                <a:latin typeface="Garamond"/>
                <a:cs typeface="Garamond"/>
              </a:rPr>
              <a:t>BG1</a:t>
            </a:r>
            <a:r>
              <a:rPr sz="2300" spc="-10" dirty="0">
                <a:solidFill>
                  <a:srgbClr val="FFFFFF"/>
                </a:solidFill>
                <a:latin typeface="Garamond"/>
                <a:cs typeface="Garamond"/>
              </a:rPr>
              <a:t>0</a:t>
            </a:r>
            <a:r>
              <a:rPr sz="2300" dirty="0">
                <a:solidFill>
                  <a:srgbClr val="FFFFFF"/>
                </a:solidFill>
                <a:latin typeface="Garamond"/>
                <a:cs typeface="Garamond"/>
              </a:rPr>
              <a:t>3</a:t>
            </a:r>
            <a:r>
              <a:rPr sz="2300" spc="-20" dirty="0">
                <a:solidFill>
                  <a:srgbClr val="FFFFFF"/>
                </a:solidFill>
                <a:latin typeface="Garamond"/>
                <a:cs typeface="Garamond"/>
              </a:rPr>
              <a:t>0</a:t>
            </a:r>
            <a:r>
              <a:rPr sz="2300" dirty="0">
                <a:solidFill>
                  <a:srgbClr val="FFFFFF"/>
                </a:solidFill>
                <a:latin typeface="Garamond"/>
                <a:cs typeface="Garamond"/>
              </a:rPr>
              <a:t>56  </a:t>
            </a:r>
            <a:r>
              <a:rPr sz="2300" dirty="0">
                <a:solidFill>
                  <a:srgbClr val="FFFFFF"/>
                </a:solidFill>
                <a:latin typeface="PMingLiU"/>
                <a:cs typeface="PMingLiU"/>
              </a:rPr>
              <a:t>學號：</a:t>
            </a:r>
            <a:r>
              <a:rPr sz="2300" dirty="0">
                <a:solidFill>
                  <a:srgbClr val="FFFFFF"/>
                </a:solidFill>
                <a:latin typeface="Garamond"/>
                <a:cs typeface="Garamond"/>
              </a:rPr>
              <a:t>BG103</a:t>
            </a:r>
            <a:r>
              <a:rPr sz="2300" spc="-20" dirty="0">
                <a:solidFill>
                  <a:srgbClr val="FFFFFF"/>
                </a:solidFill>
                <a:latin typeface="Garamond"/>
                <a:cs typeface="Garamond"/>
              </a:rPr>
              <a:t>0</a:t>
            </a:r>
            <a:r>
              <a:rPr sz="2300" dirty="0">
                <a:solidFill>
                  <a:srgbClr val="FFFFFF"/>
                </a:solidFill>
                <a:latin typeface="Garamond"/>
                <a:cs typeface="Garamond"/>
              </a:rPr>
              <a:t>60</a:t>
            </a:r>
            <a:endParaRPr sz="2300">
              <a:latin typeface="Garamond"/>
              <a:cs typeface="Garamond"/>
            </a:endParaRPr>
          </a:p>
        </p:txBody>
      </p:sp>
      <p:sp>
        <p:nvSpPr>
          <p:cNvPr id="5" name="object 5"/>
          <p:cNvSpPr txBox="1"/>
          <p:nvPr/>
        </p:nvSpPr>
        <p:spPr>
          <a:xfrm>
            <a:off x="3192017" y="5531103"/>
            <a:ext cx="2947670" cy="363220"/>
          </a:xfrm>
          <a:prstGeom prst="rect">
            <a:avLst/>
          </a:prstGeom>
        </p:spPr>
        <p:txBody>
          <a:bodyPr vert="horz" wrap="square" lIns="0" tIns="0" rIns="0" bIns="0" rtlCol="0">
            <a:spAutoFit/>
          </a:bodyPr>
          <a:lstStyle/>
          <a:p>
            <a:pPr marL="12700">
              <a:lnSpc>
                <a:spcPct val="100000"/>
              </a:lnSpc>
            </a:pPr>
            <a:r>
              <a:rPr sz="2300" spc="-5" dirty="0">
                <a:solidFill>
                  <a:srgbClr val="FFFFFF"/>
                </a:solidFill>
                <a:latin typeface="PMingLiU"/>
                <a:cs typeface="PMingLiU"/>
              </a:rPr>
              <a:t>指導老師：翁小芬老師</a:t>
            </a:r>
            <a:endParaRPr sz="2300">
              <a:latin typeface="PMingLiU"/>
              <a:cs typeface="PMingLiU"/>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811145">
              <a:lnSpc>
                <a:spcPct val="100000"/>
              </a:lnSpc>
            </a:pPr>
            <a:r>
              <a:rPr spc="5" dirty="0"/>
              <a:t>內容大綱</a:t>
            </a:r>
          </a:p>
        </p:txBody>
      </p:sp>
      <p:sp>
        <p:nvSpPr>
          <p:cNvPr id="3" name="object 3"/>
          <p:cNvSpPr txBox="1"/>
          <p:nvPr/>
        </p:nvSpPr>
        <p:spPr>
          <a:xfrm>
            <a:off x="535940" y="1569339"/>
            <a:ext cx="6871970" cy="4243705"/>
          </a:xfrm>
          <a:prstGeom prst="rect">
            <a:avLst/>
          </a:prstGeom>
        </p:spPr>
        <p:txBody>
          <a:bodyPr vert="horz" wrap="square" lIns="0" tIns="0" rIns="0" bIns="0" rtlCol="0">
            <a:spAutoFit/>
          </a:bodyPr>
          <a:lstStyle/>
          <a:p>
            <a:pPr marL="12700">
              <a:lnSpc>
                <a:spcPct val="100000"/>
              </a:lnSpc>
              <a:tabLst>
                <a:tab pos="355600" algn="l"/>
              </a:tabLst>
            </a:pPr>
            <a:r>
              <a:rPr sz="3200" dirty="0">
                <a:solidFill>
                  <a:srgbClr val="FFFFFF"/>
                </a:solidFill>
                <a:latin typeface="Arial"/>
                <a:cs typeface="Arial"/>
              </a:rPr>
              <a:t>•	</a:t>
            </a:r>
            <a:r>
              <a:rPr sz="3200" dirty="0">
                <a:solidFill>
                  <a:srgbClr val="FFFFFF"/>
                </a:solidFill>
                <a:latin typeface="PMingLiU"/>
                <a:cs typeface="PMingLiU"/>
              </a:rPr>
              <a:t>一、研究動機與目的</a:t>
            </a:r>
            <a:endParaRPr sz="3200">
              <a:latin typeface="PMingLiU"/>
              <a:cs typeface="PMingLiU"/>
            </a:endParaRPr>
          </a:p>
          <a:p>
            <a:pPr marL="12700">
              <a:lnSpc>
                <a:spcPct val="100000"/>
              </a:lnSpc>
              <a:spcBef>
                <a:spcPts val="380"/>
              </a:spcBef>
              <a:tabLst>
                <a:tab pos="355600" algn="l"/>
              </a:tabLst>
            </a:pPr>
            <a:r>
              <a:rPr sz="3200" dirty="0">
                <a:solidFill>
                  <a:srgbClr val="FFFFFF"/>
                </a:solidFill>
                <a:latin typeface="Arial"/>
                <a:cs typeface="Arial"/>
              </a:rPr>
              <a:t>•	</a:t>
            </a:r>
            <a:r>
              <a:rPr sz="3200" dirty="0">
                <a:solidFill>
                  <a:srgbClr val="FFFFFF"/>
                </a:solidFill>
                <a:latin typeface="PMingLiU"/>
                <a:cs typeface="PMingLiU"/>
              </a:rPr>
              <a:t>二、研究流程</a:t>
            </a:r>
            <a:endParaRPr sz="3200">
              <a:latin typeface="PMingLiU"/>
              <a:cs typeface="PMingLiU"/>
            </a:endParaRPr>
          </a:p>
          <a:p>
            <a:pPr marL="12700">
              <a:lnSpc>
                <a:spcPct val="100000"/>
              </a:lnSpc>
              <a:spcBef>
                <a:spcPts val="380"/>
              </a:spcBef>
              <a:tabLst>
                <a:tab pos="355600" algn="l"/>
              </a:tabLst>
            </a:pPr>
            <a:r>
              <a:rPr sz="3200" dirty="0">
                <a:solidFill>
                  <a:srgbClr val="FFFFFF"/>
                </a:solidFill>
                <a:latin typeface="Arial"/>
                <a:cs typeface="Arial"/>
              </a:rPr>
              <a:t>•	</a:t>
            </a:r>
            <a:r>
              <a:rPr sz="3200" dirty="0">
                <a:solidFill>
                  <a:srgbClr val="FFFFFF"/>
                </a:solidFill>
                <a:latin typeface="PMingLiU"/>
                <a:cs typeface="PMingLiU"/>
              </a:rPr>
              <a:t>三、主題樂園特性</a:t>
            </a:r>
            <a:endParaRPr sz="3200">
              <a:latin typeface="PMingLiU"/>
              <a:cs typeface="PMingLiU"/>
            </a:endParaRPr>
          </a:p>
          <a:p>
            <a:pPr marL="12700">
              <a:lnSpc>
                <a:spcPct val="100000"/>
              </a:lnSpc>
              <a:spcBef>
                <a:spcPts val="385"/>
              </a:spcBef>
              <a:tabLst>
                <a:tab pos="355600" algn="l"/>
              </a:tabLst>
            </a:pPr>
            <a:r>
              <a:rPr sz="3200" dirty="0">
                <a:solidFill>
                  <a:srgbClr val="FFFFFF"/>
                </a:solidFill>
                <a:latin typeface="Arial"/>
                <a:cs typeface="Arial"/>
              </a:rPr>
              <a:t>•	</a:t>
            </a:r>
            <a:r>
              <a:rPr sz="3200" spc="-5" dirty="0">
                <a:solidFill>
                  <a:srgbClr val="FFFFFF"/>
                </a:solidFill>
                <a:latin typeface="PMingLiU"/>
                <a:cs typeface="PMingLiU"/>
              </a:rPr>
              <a:t>四、六福村旅遊集團與主題樂園介紹</a:t>
            </a:r>
            <a:endParaRPr sz="3200">
              <a:latin typeface="PMingLiU"/>
              <a:cs typeface="PMingLiU"/>
            </a:endParaRPr>
          </a:p>
          <a:p>
            <a:pPr marL="12700">
              <a:lnSpc>
                <a:spcPct val="100000"/>
              </a:lnSpc>
              <a:spcBef>
                <a:spcPts val="384"/>
              </a:spcBef>
              <a:tabLst>
                <a:tab pos="355600" algn="l"/>
              </a:tabLst>
            </a:pPr>
            <a:r>
              <a:rPr sz="3200" dirty="0">
                <a:solidFill>
                  <a:srgbClr val="FFFFFF"/>
                </a:solidFill>
                <a:latin typeface="Arial"/>
                <a:cs typeface="Arial"/>
              </a:rPr>
              <a:t>•	</a:t>
            </a:r>
            <a:r>
              <a:rPr sz="3200" spc="-5" dirty="0">
                <a:solidFill>
                  <a:srgbClr val="FFFFFF"/>
                </a:solidFill>
                <a:latin typeface="PMingLiU"/>
                <a:cs typeface="PMingLiU"/>
              </a:rPr>
              <a:t>五、顧客滿意度</a:t>
            </a:r>
            <a:endParaRPr sz="3200">
              <a:latin typeface="PMingLiU"/>
              <a:cs typeface="PMingLiU"/>
            </a:endParaRPr>
          </a:p>
          <a:p>
            <a:pPr marL="12700">
              <a:lnSpc>
                <a:spcPct val="100000"/>
              </a:lnSpc>
              <a:spcBef>
                <a:spcPts val="385"/>
              </a:spcBef>
              <a:tabLst>
                <a:tab pos="355600" algn="l"/>
              </a:tabLst>
            </a:pPr>
            <a:r>
              <a:rPr sz="3200" dirty="0">
                <a:solidFill>
                  <a:srgbClr val="FFFFFF"/>
                </a:solidFill>
                <a:latin typeface="Arial"/>
                <a:cs typeface="Arial"/>
              </a:rPr>
              <a:t>•	</a:t>
            </a:r>
            <a:r>
              <a:rPr sz="3200" spc="5" dirty="0">
                <a:solidFill>
                  <a:srgbClr val="FFFFFF"/>
                </a:solidFill>
                <a:latin typeface="PMingLiU"/>
                <a:cs typeface="PMingLiU"/>
              </a:rPr>
              <a:t>六</a:t>
            </a:r>
            <a:r>
              <a:rPr sz="3200" spc="-100" dirty="0">
                <a:solidFill>
                  <a:srgbClr val="FFFFFF"/>
                </a:solidFill>
                <a:latin typeface="PMingLiU"/>
                <a:cs typeface="PMingLiU"/>
              </a:rPr>
              <a:t> </a:t>
            </a:r>
            <a:r>
              <a:rPr sz="3200" dirty="0">
                <a:solidFill>
                  <a:srgbClr val="FFFFFF"/>
                </a:solidFill>
                <a:latin typeface="PMingLiU"/>
                <a:cs typeface="PMingLiU"/>
              </a:rPr>
              <a:t>、六福村遊客流失探討</a:t>
            </a:r>
            <a:endParaRPr sz="3200">
              <a:latin typeface="PMingLiU"/>
              <a:cs typeface="PMingLiU"/>
            </a:endParaRPr>
          </a:p>
          <a:p>
            <a:pPr marL="12700">
              <a:lnSpc>
                <a:spcPct val="100000"/>
              </a:lnSpc>
              <a:spcBef>
                <a:spcPts val="380"/>
              </a:spcBef>
              <a:tabLst>
                <a:tab pos="355600" algn="l"/>
              </a:tabLst>
            </a:pPr>
            <a:r>
              <a:rPr sz="3200" dirty="0">
                <a:solidFill>
                  <a:srgbClr val="FFFFFF"/>
                </a:solidFill>
                <a:latin typeface="Arial"/>
                <a:cs typeface="Arial"/>
              </a:rPr>
              <a:t>•	</a:t>
            </a:r>
            <a:r>
              <a:rPr sz="3200" dirty="0">
                <a:solidFill>
                  <a:srgbClr val="FFFFFF"/>
                </a:solidFill>
                <a:latin typeface="PMingLiU"/>
                <a:cs typeface="PMingLiU"/>
              </a:rPr>
              <a:t>七、問卷設計與分析</a:t>
            </a:r>
            <a:endParaRPr sz="3200">
              <a:latin typeface="PMingLiU"/>
              <a:cs typeface="PMingLiU"/>
            </a:endParaRPr>
          </a:p>
          <a:p>
            <a:pPr marL="12700">
              <a:lnSpc>
                <a:spcPct val="100000"/>
              </a:lnSpc>
              <a:spcBef>
                <a:spcPts val="385"/>
              </a:spcBef>
              <a:tabLst>
                <a:tab pos="355600" algn="l"/>
              </a:tabLst>
            </a:pPr>
            <a:r>
              <a:rPr sz="3200" dirty="0">
                <a:solidFill>
                  <a:srgbClr val="FFFFFF"/>
                </a:solidFill>
                <a:latin typeface="Arial"/>
                <a:cs typeface="Arial"/>
              </a:rPr>
              <a:t>•	</a:t>
            </a:r>
            <a:r>
              <a:rPr sz="3200" dirty="0">
                <a:solidFill>
                  <a:srgbClr val="FFFFFF"/>
                </a:solidFill>
                <a:latin typeface="PMingLiU"/>
                <a:cs typeface="PMingLiU"/>
              </a:rPr>
              <a:t>八、研究結論與建議</a:t>
            </a:r>
            <a:endParaRPr sz="3200">
              <a:latin typeface="PMingLiU"/>
              <a:cs typeface="PMingLiU"/>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972945">
              <a:lnSpc>
                <a:spcPct val="100000"/>
              </a:lnSpc>
            </a:pPr>
            <a:r>
              <a:rPr spc="5" dirty="0"/>
              <a:t>研究動</a:t>
            </a:r>
            <a:r>
              <a:rPr spc="-20" dirty="0"/>
              <a:t>機</a:t>
            </a:r>
            <a:r>
              <a:rPr spc="5" dirty="0"/>
              <a:t>與目的</a:t>
            </a:r>
          </a:p>
        </p:txBody>
      </p:sp>
      <p:sp>
        <p:nvSpPr>
          <p:cNvPr id="3" name="object 3"/>
          <p:cNvSpPr txBox="1">
            <a:spLocks noGrp="1"/>
          </p:cNvSpPr>
          <p:nvPr>
            <p:ph type="body" idx="1"/>
          </p:nvPr>
        </p:nvSpPr>
        <p:spPr>
          <a:prstGeom prst="rect">
            <a:avLst/>
          </a:prstGeom>
        </p:spPr>
        <p:txBody>
          <a:bodyPr vert="horz" wrap="square" lIns="0" tIns="0" rIns="0" bIns="0" rtlCol="0">
            <a:spAutoFit/>
          </a:bodyPr>
          <a:lstStyle/>
          <a:p>
            <a:pPr marL="36830">
              <a:lnSpc>
                <a:spcPct val="100000"/>
              </a:lnSpc>
              <a:tabLst>
                <a:tab pos="379730" algn="l"/>
              </a:tabLst>
            </a:pPr>
            <a:r>
              <a:rPr dirty="0">
                <a:latin typeface="Arial"/>
                <a:cs typeface="Arial"/>
              </a:rPr>
              <a:t>•	</a:t>
            </a:r>
            <a:r>
              <a:rPr dirty="0"/>
              <a:t>一、探討消費者來到六福村的顧客滿意度。</a:t>
            </a:r>
          </a:p>
          <a:p>
            <a:pPr marL="36830">
              <a:lnSpc>
                <a:spcPts val="3795"/>
              </a:lnSpc>
              <a:spcBef>
                <a:spcPts val="865"/>
              </a:spcBef>
              <a:tabLst>
                <a:tab pos="379730" algn="l"/>
              </a:tabLst>
            </a:pPr>
            <a:r>
              <a:rPr dirty="0">
                <a:latin typeface="Arial"/>
                <a:cs typeface="Arial"/>
              </a:rPr>
              <a:t>•	</a:t>
            </a:r>
            <a:r>
              <a:rPr dirty="0"/>
              <a:t>二、探討六福村的經營狀況，分析主要的</a:t>
            </a:r>
          </a:p>
          <a:p>
            <a:pPr marL="379730">
              <a:lnSpc>
                <a:spcPts val="3795"/>
              </a:lnSpc>
            </a:pPr>
            <a:r>
              <a:rPr dirty="0"/>
              <a:t>行銷、銷售方法。</a:t>
            </a:r>
          </a:p>
          <a:p>
            <a:pPr marL="379730" marR="410845" indent="-343535">
              <a:lnSpc>
                <a:spcPts val="3740"/>
              </a:lnSpc>
              <a:spcBef>
                <a:spcPts val="1070"/>
              </a:spcBef>
              <a:tabLst>
                <a:tab pos="379730" algn="l"/>
              </a:tabLst>
            </a:pPr>
            <a:r>
              <a:rPr dirty="0">
                <a:latin typeface="Arial"/>
                <a:cs typeface="Arial"/>
              </a:rPr>
              <a:t>•	</a:t>
            </a:r>
            <a:r>
              <a:rPr spc="-5" dirty="0"/>
              <a:t>三</a:t>
            </a:r>
            <a:r>
              <a:rPr dirty="0"/>
              <a:t>、探討六</a:t>
            </a:r>
            <a:r>
              <a:rPr spc="-15" dirty="0"/>
              <a:t>福</a:t>
            </a:r>
            <a:r>
              <a:rPr dirty="0"/>
              <a:t>村擁有國家的肯定</a:t>
            </a:r>
            <a:r>
              <a:rPr spc="-15" dirty="0"/>
              <a:t>，</a:t>
            </a:r>
            <a:r>
              <a:rPr dirty="0"/>
              <a:t>從遊客  人數統計中發現旅遊人次逐年增加。</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811145">
              <a:lnSpc>
                <a:spcPct val="100000"/>
              </a:lnSpc>
            </a:pPr>
            <a:r>
              <a:rPr spc="5" dirty="0"/>
              <a:t>研究流程</a:t>
            </a:r>
          </a:p>
        </p:txBody>
      </p:sp>
      <p:sp>
        <p:nvSpPr>
          <p:cNvPr id="3" name="object 3"/>
          <p:cNvSpPr/>
          <p:nvPr/>
        </p:nvSpPr>
        <p:spPr>
          <a:xfrm>
            <a:off x="4480559" y="2505455"/>
            <a:ext cx="3153156" cy="4038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500371" y="5160264"/>
            <a:ext cx="47244" cy="1722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595115" y="3767328"/>
            <a:ext cx="937260" cy="53644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595115" y="2505455"/>
            <a:ext cx="2016252" cy="40386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427988" y="2505455"/>
            <a:ext cx="3084576" cy="403860"/>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3485388" y="1624583"/>
            <a:ext cx="2020824" cy="952500"/>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3630167" y="1761744"/>
            <a:ext cx="2034539" cy="1019555"/>
          </a:xfrm>
          <a:prstGeom prst="rect">
            <a:avLst/>
          </a:prstGeom>
          <a:blipFill>
            <a:blip r:embed="rId8" cstate="print"/>
            <a:stretch>
              <a:fillRect/>
            </a:stretch>
          </a:blipFill>
        </p:spPr>
        <p:txBody>
          <a:bodyPr wrap="square" lIns="0" tIns="0" rIns="0" bIns="0" rtlCol="0"/>
          <a:lstStyle/>
          <a:p>
            <a:endParaRPr/>
          </a:p>
        </p:txBody>
      </p:sp>
      <p:sp>
        <p:nvSpPr>
          <p:cNvPr id="10" name="object 10"/>
          <p:cNvSpPr txBox="1"/>
          <p:nvPr/>
        </p:nvSpPr>
        <p:spPr>
          <a:xfrm>
            <a:off x="3835146" y="1886966"/>
            <a:ext cx="1625600" cy="628650"/>
          </a:xfrm>
          <a:prstGeom prst="rect">
            <a:avLst/>
          </a:prstGeom>
        </p:spPr>
        <p:txBody>
          <a:bodyPr vert="horz" wrap="square" lIns="0" tIns="0" rIns="0" bIns="0" rtlCol="0">
            <a:spAutoFit/>
          </a:bodyPr>
          <a:lstStyle/>
          <a:p>
            <a:pPr marL="678815" marR="5080" indent="-666750">
              <a:lnSpc>
                <a:spcPts val="2460"/>
              </a:lnSpc>
            </a:pPr>
            <a:r>
              <a:rPr sz="2100" dirty="0">
                <a:latin typeface="PMingLiU"/>
                <a:cs typeface="PMingLiU"/>
              </a:rPr>
              <a:t>研究動機、目  的</a:t>
            </a:r>
            <a:endParaRPr sz="2100">
              <a:latin typeface="PMingLiU"/>
              <a:cs typeface="PMingLiU"/>
            </a:endParaRPr>
          </a:p>
        </p:txBody>
      </p:sp>
      <p:sp>
        <p:nvSpPr>
          <p:cNvPr id="11" name="object 11"/>
          <p:cNvSpPr/>
          <p:nvPr/>
        </p:nvSpPr>
        <p:spPr>
          <a:xfrm>
            <a:off x="414527" y="2881883"/>
            <a:ext cx="2060448" cy="952500"/>
          </a:xfrm>
          <a:prstGeom prst="rect">
            <a:avLst/>
          </a:prstGeom>
          <a:blipFill>
            <a:blip r:embed="rId9" cstate="print"/>
            <a:stretch>
              <a:fillRect/>
            </a:stretch>
          </a:blipFill>
        </p:spPr>
        <p:txBody>
          <a:bodyPr wrap="square" lIns="0" tIns="0" rIns="0" bIns="0" rtlCol="0"/>
          <a:lstStyle/>
          <a:p>
            <a:endParaRPr/>
          </a:p>
        </p:txBody>
      </p:sp>
      <p:sp>
        <p:nvSpPr>
          <p:cNvPr id="12" name="object 12"/>
          <p:cNvSpPr/>
          <p:nvPr/>
        </p:nvSpPr>
        <p:spPr>
          <a:xfrm>
            <a:off x="559308" y="3022092"/>
            <a:ext cx="2074164" cy="964692"/>
          </a:xfrm>
          <a:prstGeom prst="rect">
            <a:avLst/>
          </a:prstGeom>
          <a:blipFill>
            <a:blip r:embed="rId10" cstate="print"/>
            <a:stretch>
              <a:fillRect/>
            </a:stretch>
          </a:blipFill>
        </p:spPr>
        <p:txBody>
          <a:bodyPr wrap="square" lIns="0" tIns="0" rIns="0" bIns="0" rtlCol="0"/>
          <a:lstStyle/>
          <a:p>
            <a:endParaRPr/>
          </a:p>
        </p:txBody>
      </p:sp>
      <p:sp>
        <p:nvSpPr>
          <p:cNvPr id="13" name="object 13"/>
          <p:cNvSpPr txBox="1"/>
          <p:nvPr/>
        </p:nvSpPr>
        <p:spPr>
          <a:xfrm>
            <a:off x="1050137" y="3287267"/>
            <a:ext cx="1092200" cy="332740"/>
          </a:xfrm>
          <a:prstGeom prst="rect">
            <a:avLst/>
          </a:prstGeom>
        </p:spPr>
        <p:txBody>
          <a:bodyPr vert="horz" wrap="square" lIns="0" tIns="0" rIns="0" bIns="0" rtlCol="0">
            <a:spAutoFit/>
          </a:bodyPr>
          <a:lstStyle/>
          <a:p>
            <a:pPr marL="12700">
              <a:lnSpc>
                <a:spcPct val="100000"/>
              </a:lnSpc>
            </a:pPr>
            <a:r>
              <a:rPr sz="2100" dirty="0">
                <a:latin typeface="PMingLiU"/>
                <a:cs typeface="PMingLiU"/>
              </a:rPr>
              <a:t>文獻回顧</a:t>
            </a:r>
            <a:endParaRPr sz="2100">
              <a:latin typeface="PMingLiU"/>
              <a:cs typeface="PMingLiU"/>
            </a:endParaRPr>
          </a:p>
        </p:txBody>
      </p:sp>
      <p:sp>
        <p:nvSpPr>
          <p:cNvPr id="14" name="object 14"/>
          <p:cNvSpPr/>
          <p:nvPr/>
        </p:nvSpPr>
        <p:spPr>
          <a:xfrm>
            <a:off x="2689860" y="2881883"/>
            <a:ext cx="1842515" cy="952500"/>
          </a:xfrm>
          <a:prstGeom prst="rect">
            <a:avLst/>
          </a:prstGeom>
          <a:blipFill>
            <a:blip r:embed="rId11" cstate="print"/>
            <a:stretch>
              <a:fillRect/>
            </a:stretch>
          </a:blipFill>
        </p:spPr>
        <p:txBody>
          <a:bodyPr wrap="square" lIns="0" tIns="0" rIns="0" bIns="0" rtlCol="0"/>
          <a:lstStyle/>
          <a:p>
            <a:endParaRPr/>
          </a:p>
        </p:txBody>
      </p:sp>
      <p:sp>
        <p:nvSpPr>
          <p:cNvPr id="15" name="object 15"/>
          <p:cNvSpPr/>
          <p:nvPr/>
        </p:nvSpPr>
        <p:spPr>
          <a:xfrm>
            <a:off x="2834639" y="3022092"/>
            <a:ext cx="1854708" cy="1019555"/>
          </a:xfrm>
          <a:prstGeom prst="rect">
            <a:avLst/>
          </a:prstGeom>
          <a:blipFill>
            <a:blip r:embed="rId12" cstate="print"/>
            <a:stretch>
              <a:fillRect/>
            </a:stretch>
          </a:blipFill>
        </p:spPr>
        <p:txBody>
          <a:bodyPr wrap="square" lIns="0" tIns="0" rIns="0" bIns="0" rtlCol="0"/>
          <a:lstStyle/>
          <a:p>
            <a:endParaRPr/>
          </a:p>
        </p:txBody>
      </p:sp>
      <p:sp>
        <p:nvSpPr>
          <p:cNvPr id="16" name="object 16"/>
          <p:cNvSpPr txBox="1"/>
          <p:nvPr/>
        </p:nvSpPr>
        <p:spPr>
          <a:xfrm>
            <a:off x="3083432" y="3147948"/>
            <a:ext cx="1360805" cy="628650"/>
          </a:xfrm>
          <a:prstGeom prst="rect">
            <a:avLst/>
          </a:prstGeom>
        </p:spPr>
        <p:txBody>
          <a:bodyPr vert="horz" wrap="square" lIns="0" tIns="0" rIns="0" bIns="0" rtlCol="0">
            <a:spAutoFit/>
          </a:bodyPr>
          <a:lstStyle/>
          <a:p>
            <a:pPr marL="412115" marR="5080" indent="-400050">
              <a:lnSpc>
                <a:spcPts val="2460"/>
              </a:lnSpc>
            </a:pPr>
            <a:r>
              <a:rPr sz="2100" dirty="0">
                <a:latin typeface="PMingLiU"/>
                <a:cs typeface="PMingLiU"/>
              </a:rPr>
              <a:t>六福村住宿  介紹</a:t>
            </a:r>
            <a:endParaRPr sz="2100">
              <a:latin typeface="PMingLiU"/>
              <a:cs typeface="PMingLiU"/>
            </a:endParaRPr>
          </a:p>
        </p:txBody>
      </p:sp>
      <p:sp>
        <p:nvSpPr>
          <p:cNvPr id="17" name="object 17"/>
          <p:cNvSpPr/>
          <p:nvPr/>
        </p:nvSpPr>
        <p:spPr>
          <a:xfrm>
            <a:off x="3581400" y="4276344"/>
            <a:ext cx="1871472" cy="952500"/>
          </a:xfrm>
          <a:prstGeom prst="rect">
            <a:avLst/>
          </a:prstGeom>
          <a:blipFill>
            <a:blip r:embed="rId13" cstate="print"/>
            <a:stretch>
              <a:fillRect/>
            </a:stretch>
          </a:blipFill>
        </p:spPr>
        <p:txBody>
          <a:bodyPr wrap="square" lIns="0" tIns="0" rIns="0" bIns="0" rtlCol="0"/>
          <a:lstStyle/>
          <a:p>
            <a:endParaRPr/>
          </a:p>
        </p:txBody>
      </p:sp>
      <p:sp>
        <p:nvSpPr>
          <p:cNvPr id="18" name="object 18"/>
          <p:cNvSpPr/>
          <p:nvPr/>
        </p:nvSpPr>
        <p:spPr>
          <a:xfrm>
            <a:off x="3726179" y="4416552"/>
            <a:ext cx="1883664" cy="1019556"/>
          </a:xfrm>
          <a:prstGeom prst="rect">
            <a:avLst/>
          </a:prstGeom>
          <a:blipFill>
            <a:blip r:embed="rId14" cstate="print"/>
            <a:stretch>
              <a:fillRect/>
            </a:stretch>
          </a:blipFill>
        </p:spPr>
        <p:txBody>
          <a:bodyPr wrap="square" lIns="0" tIns="0" rIns="0" bIns="0" rtlCol="0"/>
          <a:lstStyle/>
          <a:p>
            <a:endParaRPr/>
          </a:p>
        </p:txBody>
      </p:sp>
      <p:sp>
        <p:nvSpPr>
          <p:cNvPr id="19" name="object 19"/>
          <p:cNvSpPr/>
          <p:nvPr/>
        </p:nvSpPr>
        <p:spPr>
          <a:xfrm>
            <a:off x="3595115" y="5303520"/>
            <a:ext cx="1871472" cy="952500"/>
          </a:xfrm>
          <a:prstGeom prst="rect">
            <a:avLst/>
          </a:prstGeom>
          <a:blipFill>
            <a:blip r:embed="rId13" cstate="print"/>
            <a:stretch>
              <a:fillRect/>
            </a:stretch>
          </a:blipFill>
        </p:spPr>
        <p:txBody>
          <a:bodyPr wrap="square" lIns="0" tIns="0" rIns="0" bIns="0" rtlCol="0"/>
          <a:lstStyle/>
          <a:p>
            <a:endParaRPr/>
          </a:p>
        </p:txBody>
      </p:sp>
      <p:sp>
        <p:nvSpPr>
          <p:cNvPr id="20" name="object 20"/>
          <p:cNvSpPr/>
          <p:nvPr/>
        </p:nvSpPr>
        <p:spPr>
          <a:xfrm>
            <a:off x="3739896" y="5445252"/>
            <a:ext cx="1885188" cy="1018032"/>
          </a:xfrm>
          <a:prstGeom prst="rect">
            <a:avLst/>
          </a:prstGeom>
          <a:blipFill>
            <a:blip r:embed="rId15" cstate="print"/>
            <a:stretch>
              <a:fillRect/>
            </a:stretch>
          </a:blipFill>
        </p:spPr>
        <p:txBody>
          <a:bodyPr wrap="square" lIns="0" tIns="0" rIns="0" bIns="0" rtlCol="0"/>
          <a:lstStyle/>
          <a:p>
            <a:endParaRPr/>
          </a:p>
        </p:txBody>
      </p:sp>
      <p:sp>
        <p:nvSpPr>
          <p:cNvPr id="21" name="object 21"/>
          <p:cNvSpPr txBox="1"/>
          <p:nvPr/>
        </p:nvSpPr>
        <p:spPr>
          <a:xfrm>
            <a:off x="3989323" y="4542409"/>
            <a:ext cx="1374140" cy="1656714"/>
          </a:xfrm>
          <a:prstGeom prst="rect">
            <a:avLst/>
          </a:prstGeom>
        </p:spPr>
        <p:txBody>
          <a:bodyPr vert="horz" wrap="square" lIns="0" tIns="0" rIns="0" bIns="0" rtlCol="0">
            <a:spAutoFit/>
          </a:bodyPr>
          <a:lstStyle/>
          <a:p>
            <a:pPr marL="12700" marR="5080" indent="-13970" algn="ctr">
              <a:lnSpc>
                <a:spcPts val="2460"/>
              </a:lnSpc>
            </a:pPr>
            <a:r>
              <a:rPr sz="2100" dirty="0">
                <a:latin typeface="PMingLiU"/>
                <a:cs typeface="PMingLiU"/>
              </a:rPr>
              <a:t>問卷設計與  分析</a:t>
            </a:r>
            <a:endParaRPr sz="2100">
              <a:latin typeface="PMingLiU"/>
              <a:cs typeface="PMingLiU"/>
            </a:endParaRPr>
          </a:p>
          <a:p>
            <a:pPr>
              <a:lnSpc>
                <a:spcPct val="100000"/>
              </a:lnSpc>
              <a:spcBef>
                <a:spcPts val="50"/>
              </a:spcBef>
            </a:pPr>
            <a:endParaRPr sz="2600">
              <a:latin typeface="Times New Roman"/>
              <a:cs typeface="Times New Roman"/>
            </a:endParaRPr>
          </a:p>
          <a:p>
            <a:pPr marL="14604" algn="ctr">
              <a:lnSpc>
                <a:spcPts val="2490"/>
              </a:lnSpc>
            </a:pPr>
            <a:r>
              <a:rPr sz="2100" dirty="0">
                <a:latin typeface="PMingLiU"/>
                <a:cs typeface="PMingLiU"/>
              </a:rPr>
              <a:t>研究結論與</a:t>
            </a:r>
            <a:endParaRPr sz="2100">
              <a:latin typeface="PMingLiU"/>
              <a:cs typeface="PMingLiU"/>
            </a:endParaRPr>
          </a:p>
          <a:p>
            <a:pPr marL="13335" algn="ctr">
              <a:lnSpc>
                <a:spcPts val="2490"/>
              </a:lnSpc>
            </a:pPr>
            <a:r>
              <a:rPr sz="2100" spc="-5" dirty="0">
                <a:latin typeface="PMingLiU"/>
                <a:cs typeface="PMingLiU"/>
              </a:rPr>
              <a:t>建議</a:t>
            </a:r>
            <a:endParaRPr sz="2100">
              <a:latin typeface="PMingLiU"/>
              <a:cs typeface="PMingLiU"/>
            </a:endParaRPr>
          </a:p>
        </p:txBody>
      </p:sp>
      <p:sp>
        <p:nvSpPr>
          <p:cNvPr id="22" name="object 22"/>
          <p:cNvSpPr/>
          <p:nvPr/>
        </p:nvSpPr>
        <p:spPr>
          <a:xfrm>
            <a:off x="4747259" y="2881883"/>
            <a:ext cx="1694688" cy="952500"/>
          </a:xfrm>
          <a:prstGeom prst="rect">
            <a:avLst/>
          </a:prstGeom>
          <a:blipFill>
            <a:blip r:embed="rId16" cstate="print"/>
            <a:stretch>
              <a:fillRect/>
            </a:stretch>
          </a:blipFill>
        </p:spPr>
        <p:txBody>
          <a:bodyPr wrap="square" lIns="0" tIns="0" rIns="0" bIns="0" rtlCol="0"/>
          <a:lstStyle/>
          <a:p>
            <a:endParaRPr/>
          </a:p>
        </p:txBody>
      </p:sp>
      <p:sp>
        <p:nvSpPr>
          <p:cNvPr id="23" name="object 23"/>
          <p:cNvSpPr/>
          <p:nvPr/>
        </p:nvSpPr>
        <p:spPr>
          <a:xfrm>
            <a:off x="4863084" y="3022092"/>
            <a:ext cx="1812036" cy="964692"/>
          </a:xfrm>
          <a:prstGeom prst="rect">
            <a:avLst/>
          </a:prstGeom>
          <a:blipFill>
            <a:blip r:embed="rId17" cstate="print"/>
            <a:stretch>
              <a:fillRect/>
            </a:stretch>
          </a:blipFill>
        </p:spPr>
        <p:txBody>
          <a:bodyPr wrap="square" lIns="0" tIns="0" rIns="0" bIns="0" rtlCol="0"/>
          <a:lstStyle/>
          <a:p>
            <a:endParaRPr/>
          </a:p>
        </p:txBody>
      </p:sp>
      <p:sp>
        <p:nvSpPr>
          <p:cNvPr id="24" name="object 24"/>
          <p:cNvSpPr txBox="1"/>
          <p:nvPr/>
        </p:nvSpPr>
        <p:spPr>
          <a:xfrm>
            <a:off x="5067680" y="3287267"/>
            <a:ext cx="1359535" cy="332740"/>
          </a:xfrm>
          <a:prstGeom prst="rect">
            <a:avLst/>
          </a:prstGeom>
        </p:spPr>
        <p:txBody>
          <a:bodyPr vert="horz" wrap="square" lIns="0" tIns="0" rIns="0" bIns="0" rtlCol="0">
            <a:spAutoFit/>
          </a:bodyPr>
          <a:lstStyle/>
          <a:p>
            <a:pPr marL="12700">
              <a:lnSpc>
                <a:spcPct val="100000"/>
              </a:lnSpc>
            </a:pPr>
            <a:r>
              <a:rPr sz="2100" dirty="0">
                <a:latin typeface="PMingLiU"/>
                <a:cs typeface="PMingLiU"/>
              </a:rPr>
              <a:t>顧客滿意度</a:t>
            </a:r>
            <a:endParaRPr sz="2100">
              <a:latin typeface="PMingLiU"/>
              <a:cs typeface="PMingLiU"/>
            </a:endParaRPr>
          </a:p>
        </p:txBody>
      </p:sp>
      <p:sp>
        <p:nvSpPr>
          <p:cNvPr id="25" name="object 25"/>
          <p:cNvSpPr/>
          <p:nvPr/>
        </p:nvSpPr>
        <p:spPr>
          <a:xfrm>
            <a:off x="6656831" y="2881883"/>
            <a:ext cx="1920239" cy="952500"/>
          </a:xfrm>
          <a:prstGeom prst="rect">
            <a:avLst/>
          </a:prstGeom>
          <a:blipFill>
            <a:blip r:embed="rId18" cstate="print"/>
            <a:stretch>
              <a:fillRect/>
            </a:stretch>
          </a:blipFill>
        </p:spPr>
        <p:txBody>
          <a:bodyPr wrap="square" lIns="0" tIns="0" rIns="0" bIns="0" rtlCol="0"/>
          <a:lstStyle/>
          <a:p>
            <a:endParaRPr/>
          </a:p>
        </p:txBody>
      </p:sp>
      <p:sp>
        <p:nvSpPr>
          <p:cNvPr id="26" name="object 26"/>
          <p:cNvSpPr/>
          <p:nvPr/>
        </p:nvSpPr>
        <p:spPr>
          <a:xfrm>
            <a:off x="6752843" y="3022092"/>
            <a:ext cx="2033016" cy="1019555"/>
          </a:xfrm>
          <a:prstGeom prst="rect">
            <a:avLst/>
          </a:prstGeom>
          <a:blipFill>
            <a:blip r:embed="rId19" cstate="print"/>
            <a:stretch>
              <a:fillRect/>
            </a:stretch>
          </a:blipFill>
        </p:spPr>
        <p:txBody>
          <a:bodyPr wrap="square" lIns="0" tIns="0" rIns="0" bIns="0" rtlCol="0"/>
          <a:lstStyle/>
          <a:p>
            <a:endParaRPr/>
          </a:p>
        </p:txBody>
      </p:sp>
      <p:sp>
        <p:nvSpPr>
          <p:cNvPr id="27" name="object 27"/>
          <p:cNvSpPr txBox="1"/>
          <p:nvPr/>
        </p:nvSpPr>
        <p:spPr>
          <a:xfrm>
            <a:off x="6956806" y="3147948"/>
            <a:ext cx="1625600" cy="628650"/>
          </a:xfrm>
          <a:prstGeom prst="rect">
            <a:avLst/>
          </a:prstGeom>
        </p:spPr>
        <p:txBody>
          <a:bodyPr vert="horz" wrap="square" lIns="0" tIns="0" rIns="0" bIns="0" rtlCol="0">
            <a:spAutoFit/>
          </a:bodyPr>
          <a:lstStyle/>
          <a:p>
            <a:pPr marL="413384" marR="5080" indent="-401320">
              <a:lnSpc>
                <a:spcPts val="2460"/>
              </a:lnSpc>
            </a:pPr>
            <a:r>
              <a:rPr sz="2100" dirty="0">
                <a:latin typeface="PMingLiU"/>
                <a:cs typeface="PMingLiU"/>
              </a:rPr>
              <a:t>六福村遊客流  失探討</a:t>
            </a:r>
            <a:endParaRPr sz="2100">
              <a:latin typeface="PMingLiU"/>
              <a:cs typeface="PMingLi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53615">
              <a:lnSpc>
                <a:spcPct val="100000"/>
              </a:lnSpc>
            </a:pPr>
            <a:r>
              <a:rPr spc="5" dirty="0"/>
              <a:t>主題樂</a:t>
            </a:r>
            <a:r>
              <a:rPr spc="-20" dirty="0"/>
              <a:t>園</a:t>
            </a:r>
            <a:r>
              <a:rPr spc="5" dirty="0"/>
              <a:t>特性</a:t>
            </a:r>
          </a:p>
        </p:txBody>
      </p:sp>
      <p:sp>
        <p:nvSpPr>
          <p:cNvPr id="3" name="object 3"/>
          <p:cNvSpPr/>
          <p:nvPr/>
        </p:nvSpPr>
        <p:spPr>
          <a:xfrm>
            <a:off x="2595372" y="5739382"/>
            <a:ext cx="3953255" cy="111861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667000" y="2034413"/>
            <a:ext cx="3810000" cy="3657600"/>
          </a:xfrm>
          <a:custGeom>
            <a:avLst/>
            <a:gdLst/>
            <a:ahLst/>
            <a:cxnLst/>
            <a:rect l="l" t="t" r="r" b="b"/>
            <a:pathLst>
              <a:path w="3810000" h="3657600">
                <a:moveTo>
                  <a:pt x="3495675" y="0"/>
                </a:moveTo>
                <a:lnTo>
                  <a:pt x="314325" y="0"/>
                </a:lnTo>
                <a:lnTo>
                  <a:pt x="267873" y="3407"/>
                </a:lnTo>
                <a:lnTo>
                  <a:pt x="223539" y="13307"/>
                </a:lnTo>
                <a:lnTo>
                  <a:pt x="181808" y="29212"/>
                </a:lnTo>
                <a:lnTo>
                  <a:pt x="143166" y="50636"/>
                </a:lnTo>
                <a:lnTo>
                  <a:pt x="108099" y="77094"/>
                </a:lnTo>
                <a:lnTo>
                  <a:pt x="77094" y="108099"/>
                </a:lnTo>
                <a:lnTo>
                  <a:pt x="50636" y="143166"/>
                </a:lnTo>
                <a:lnTo>
                  <a:pt x="29212" y="181808"/>
                </a:lnTo>
                <a:lnTo>
                  <a:pt x="13307" y="223539"/>
                </a:lnTo>
                <a:lnTo>
                  <a:pt x="3407" y="267873"/>
                </a:lnTo>
                <a:lnTo>
                  <a:pt x="0" y="314325"/>
                </a:lnTo>
                <a:lnTo>
                  <a:pt x="0" y="3343275"/>
                </a:lnTo>
                <a:lnTo>
                  <a:pt x="3407" y="3389725"/>
                </a:lnTo>
                <a:lnTo>
                  <a:pt x="13307" y="3434057"/>
                </a:lnTo>
                <a:lnTo>
                  <a:pt x="29212" y="3475784"/>
                </a:lnTo>
                <a:lnTo>
                  <a:pt x="50636" y="3514422"/>
                </a:lnTo>
                <a:lnTo>
                  <a:pt x="77094" y="3549483"/>
                </a:lnTo>
                <a:lnTo>
                  <a:pt x="108099" y="3580483"/>
                </a:lnTo>
                <a:lnTo>
                  <a:pt x="143166" y="3606936"/>
                </a:lnTo>
                <a:lnTo>
                  <a:pt x="181808" y="3628356"/>
                </a:lnTo>
                <a:lnTo>
                  <a:pt x="223539" y="3644257"/>
                </a:lnTo>
                <a:lnTo>
                  <a:pt x="267873" y="3654154"/>
                </a:lnTo>
                <a:lnTo>
                  <a:pt x="314325" y="3657561"/>
                </a:lnTo>
                <a:lnTo>
                  <a:pt x="3495675" y="3657561"/>
                </a:lnTo>
                <a:lnTo>
                  <a:pt x="3542126" y="3654154"/>
                </a:lnTo>
                <a:lnTo>
                  <a:pt x="3586460" y="3644257"/>
                </a:lnTo>
                <a:lnTo>
                  <a:pt x="3628191" y="3628356"/>
                </a:lnTo>
                <a:lnTo>
                  <a:pt x="3666833" y="3606936"/>
                </a:lnTo>
                <a:lnTo>
                  <a:pt x="3701900" y="3580483"/>
                </a:lnTo>
                <a:lnTo>
                  <a:pt x="3732905" y="3549483"/>
                </a:lnTo>
                <a:lnTo>
                  <a:pt x="3759363" y="3514422"/>
                </a:lnTo>
                <a:lnTo>
                  <a:pt x="3780787" y="3475784"/>
                </a:lnTo>
                <a:lnTo>
                  <a:pt x="3796692" y="3434057"/>
                </a:lnTo>
                <a:lnTo>
                  <a:pt x="3806592" y="3389725"/>
                </a:lnTo>
                <a:lnTo>
                  <a:pt x="3810000" y="3343275"/>
                </a:lnTo>
                <a:lnTo>
                  <a:pt x="3810000" y="314325"/>
                </a:lnTo>
                <a:lnTo>
                  <a:pt x="3806592" y="267873"/>
                </a:lnTo>
                <a:lnTo>
                  <a:pt x="3796692" y="223539"/>
                </a:lnTo>
                <a:lnTo>
                  <a:pt x="3780787" y="181808"/>
                </a:lnTo>
                <a:lnTo>
                  <a:pt x="3759363" y="143166"/>
                </a:lnTo>
                <a:lnTo>
                  <a:pt x="3732905" y="108099"/>
                </a:lnTo>
                <a:lnTo>
                  <a:pt x="3701900" y="77094"/>
                </a:lnTo>
                <a:lnTo>
                  <a:pt x="3666833" y="50636"/>
                </a:lnTo>
                <a:lnTo>
                  <a:pt x="3628191" y="29212"/>
                </a:lnTo>
                <a:lnTo>
                  <a:pt x="3586460" y="13307"/>
                </a:lnTo>
                <a:lnTo>
                  <a:pt x="3542126" y="3407"/>
                </a:lnTo>
                <a:lnTo>
                  <a:pt x="3495675" y="0"/>
                </a:lnTo>
                <a:close/>
              </a:path>
            </a:pathLst>
          </a:custGeom>
          <a:solidFill>
            <a:srgbClr val="943735"/>
          </a:solidFill>
        </p:spPr>
        <p:txBody>
          <a:bodyPr wrap="square" lIns="0" tIns="0" rIns="0" bIns="0" rtlCol="0"/>
          <a:lstStyle/>
          <a:p>
            <a:endParaRPr/>
          </a:p>
        </p:txBody>
      </p:sp>
      <p:sp>
        <p:nvSpPr>
          <p:cNvPr id="5" name="object 5"/>
          <p:cNvSpPr/>
          <p:nvPr/>
        </p:nvSpPr>
        <p:spPr>
          <a:xfrm>
            <a:off x="2667000" y="2034413"/>
            <a:ext cx="3810000" cy="3657561"/>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638425" y="2005838"/>
            <a:ext cx="3867150" cy="3714750"/>
          </a:xfrm>
          <a:custGeom>
            <a:avLst/>
            <a:gdLst/>
            <a:ahLst/>
            <a:cxnLst/>
            <a:rect l="l" t="t" r="r" b="b"/>
            <a:pathLst>
              <a:path w="3867150" h="3714750">
                <a:moveTo>
                  <a:pt x="342138" y="0"/>
                </a:moveTo>
                <a:lnTo>
                  <a:pt x="3525012" y="0"/>
                </a:lnTo>
                <a:lnTo>
                  <a:pt x="3559302" y="1650"/>
                </a:lnTo>
                <a:lnTo>
                  <a:pt x="3626358" y="15494"/>
                </a:lnTo>
                <a:lnTo>
                  <a:pt x="3687953" y="41528"/>
                </a:lnTo>
                <a:lnTo>
                  <a:pt x="3766820" y="100329"/>
                </a:lnTo>
                <a:lnTo>
                  <a:pt x="3808349" y="150495"/>
                </a:lnTo>
                <a:lnTo>
                  <a:pt x="3840353" y="209676"/>
                </a:lnTo>
                <a:lnTo>
                  <a:pt x="3860291" y="273938"/>
                </a:lnTo>
                <a:lnTo>
                  <a:pt x="3867150" y="342138"/>
                </a:lnTo>
                <a:lnTo>
                  <a:pt x="3867150" y="3372485"/>
                </a:lnTo>
                <a:lnTo>
                  <a:pt x="3860291" y="3441065"/>
                </a:lnTo>
                <a:lnTo>
                  <a:pt x="3840353" y="3505454"/>
                </a:lnTo>
                <a:lnTo>
                  <a:pt x="3808222" y="3564381"/>
                </a:lnTo>
                <a:lnTo>
                  <a:pt x="3766820" y="3614356"/>
                </a:lnTo>
                <a:lnTo>
                  <a:pt x="3716782" y="3655847"/>
                </a:lnTo>
                <a:lnTo>
                  <a:pt x="3657854" y="3687953"/>
                </a:lnTo>
                <a:lnTo>
                  <a:pt x="3593591" y="3707815"/>
                </a:lnTo>
                <a:lnTo>
                  <a:pt x="3525012" y="3714711"/>
                </a:lnTo>
                <a:lnTo>
                  <a:pt x="342138" y="3714711"/>
                </a:lnTo>
                <a:lnTo>
                  <a:pt x="273938" y="3707803"/>
                </a:lnTo>
                <a:lnTo>
                  <a:pt x="209676" y="3687953"/>
                </a:lnTo>
                <a:lnTo>
                  <a:pt x="150494" y="3655910"/>
                </a:lnTo>
                <a:lnTo>
                  <a:pt x="100330" y="3614356"/>
                </a:lnTo>
                <a:lnTo>
                  <a:pt x="58800" y="3564254"/>
                </a:lnTo>
                <a:lnTo>
                  <a:pt x="26797" y="3505580"/>
                </a:lnTo>
                <a:lnTo>
                  <a:pt x="6857" y="3441065"/>
                </a:lnTo>
                <a:lnTo>
                  <a:pt x="0" y="3372485"/>
                </a:lnTo>
                <a:lnTo>
                  <a:pt x="0" y="342138"/>
                </a:lnTo>
                <a:lnTo>
                  <a:pt x="6857" y="273938"/>
                </a:lnTo>
                <a:lnTo>
                  <a:pt x="26797" y="209423"/>
                </a:lnTo>
                <a:lnTo>
                  <a:pt x="58674" y="150622"/>
                </a:lnTo>
                <a:lnTo>
                  <a:pt x="100330" y="100329"/>
                </a:lnTo>
                <a:lnTo>
                  <a:pt x="150622" y="58674"/>
                </a:lnTo>
                <a:lnTo>
                  <a:pt x="209550" y="26797"/>
                </a:lnTo>
                <a:lnTo>
                  <a:pt x="273938" y="6858"/>
                </a:lnTo>
                <a:lnTo>
                  <a:pt x="342138" y="0"/>
                </a:lnTo>
                <a:close/>
              </a:path>
            </a:pathLst>
          </a:custGeom>
          <a:ln w="57150">
            <a:solidFill>
              <a:srgbClr val="943735"/>
            </a:solidFill>
          </a:ln>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972945">
              <a:lnSpc>
                <a:spcPct val="100000"/>
              </a:lnSpc>
            </a:pPr>
            <a:r>
              <a:rPr spc="5" dirty="0"/>
              <a:t>六福村</a:t>
            </a:r>
            <a:r>
              <a:rPr spc="-20" dirty="0"/>
              <a:t>集</a:t>
            </a:r>
            <a:r>
              <a:rPr spc="5" dirty="0"/>
              <a:t>團介紹</a:t>
            </a:r>
          </a:p>
        </p:txBody>
      </p:sp>
      <p:sp>
        <p:nvSpPr>
          <p:cNvPr id="3" name="object 3"/>
          <p:cNvSpPr/>
          <p:nvPr/>
        </p:nvSpPr>
        <p:spPr>
          <a:xfrm>
            <a:off x="3485388" y="1516380"/>
            <a:ext cx="1752600" cy="8991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266188" y="3467100"/>
            <a:ext cx="1752600" cy="89916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266188" y="4539996"/>
            <a:ext cx="3784091" cy="89915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5923788" y="4539996"/>
            <a:ext cx="2564891" cy="899159"/>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40080" y="5015484"/>
            <a:ext cx="1752600" cy="899159"/>
          </a:xfrm>
          <a:prstGeom prst="rect">
            <a:avLst/>
          </a:prstGeom>
          <a:blipFill>
            <a:blip r:embed="rId6" cstate="print"/>
            <a:stretch>
              <a:fillRect/>
            </a:stretch>
          </a:blipFill>
        </p:spPr>
        <p:txBody>
          <a:bodyPr wrap="square" lIns="0" tIns="0" rIns="0" bIns="0" rtlCol="0"/>
          <a:lstStyle/>
          <a:p>
            <a:endParaRPr/>
          </a:p>
        </p:txBody>
      </p:sp>
      <p:sp>
        <p:nvSpPr>
          <p:cNvPr id="8" name="object 8"/>
          <p:cNvSpPr txBox="1"/>
          <p:nvPr/>
        </p:nvSpPr>
        <p:spPr>
          <a:xfrm>
            <a:off x="535940" y="1632737"/>
            <a:ext cx="7706995" cy="3999229"/>
          </a:xfrm>
          <a:prstGeom prst="rect">
            <a:avLst/>
          </a:prstGeom>
        </p:spPr>
        <p:txBody>
          <a:bodyPr vert="horz" wrap="square" lIns="0" tIns="1270" rIns="0" bIns="0" rtlCol="0">
            <a:spAutoFit/>
          </a:bodyPr>
          <a:lstStyle/>
          <a:p>
            <a:pPr marL="355600" marR="5080" indent="-343535" algn="just">
              <a:lnSpc>
                <a:spcPct val="99200"/>
              </a:lnSpc>
              <a:spcBef>
                <a:spcPts val="10"/>
              </a:spcBef>
            </a:pPr>
            <a:r>
              <a:rPr sz="3200" dirty="0">
                <a:solidFill>
                  <a:srgbClr val="FFFFFF"/>
                </a:solidFill>
                <a:latin typeface="Arial"/>
                <a:cs typeface="Arial"/>
              </a:rPr>
              <a:t>• </a:t>
            </a:r>
            <a:r>
              <a:rPr sz="3200" dirty="0">
                <a:solidFill>
                  <a:srgbClr val="FFFFFF"/>
                </a:solidFill>
                <a:latin typeface="PMingLiU"/>
                <a:cs typeface="PMingLiU"/>
              </a:rPr>
              <a:t>六福旅遊集團朝</a:t>
            </a:r>
            <a:r>
              <a:rPr sz="3200" dirty="0">
                <a:solidFill>
                  <a:srgbClr val="FF0000"/>
                </a:solidFill>
                <a:latin typeface="PMingLiU"/>
                <a:cs typeface="PMingLiU"/>
              </a:rPr>
              <a:t>多角化</a:t>
            </a:r>
            <a:r>
              <a:rPr sz="3200" dirty="0">
                <a:solidFill>
                  <a:srgbClr val="FFFFFF"/>
                </a:solidFill>
                <a:latin typeface="PMingLiU"/>
                <a:cs typeface="PMingLiU"/>
              </a:rPr>
              <a:t>經營，包括六福客  棧、六福村主題遊樂園、墾丁六福莊渡假  飯店及關西六福莊生態渡假旅館、長春戲  </a:t>
            </a:r>
            <a:r>
              <a:rPr sz="3200" spc="5" dirty="0">
                <a:solidFill>
                  <a:srgbClr val="FFFFFF"/>
                </a:solidFill>
                <a:latin typeface="PMingLiU"/>
                <a:cs typeface="PMingLiU"/>
              </a:rPr>
              <a:t>院、六福皇宮</a:t>
            </a:r>
            <a:r>
              <a:rPr sz="3200" spc="5" dirty="0">
                <a:solidFill>
                  <a:srgbClr val="FFFFFF"/>
                </a:solidFill>
                <a:latin typeface="Garamond"/>
                <a:cs typeface="Garamond"/>
              </a:rPr>
              <a:t>The </a:t>
            </a:r>
            <a:r>
              <a:rPr sz="3200" spc="-50" dirty="0">
                <a:solidFill>
                  <a:srgbClr val="FFFFFF"/>
                </a:solidFill>
                <a:latin typeface="Garamond"/>
                <a:cs typeface="Garamond"/>
              </a:rPr>
              <a:t>Westin</a:t>
            </a:r>
            <a:r>
              <a:rPr sz="3200" spc="-35" dirty="0">
                <a:solidFill>
                  <a:srgbClr val="FFFFFF"/>
                </a:solidFill>
                <a:latin typeface="Garamond"/>
                <a:cs typeface="Garamond"/>
              </a:rPr>
              <a:t> </a:t>
            </a:r>
            <a:r>
              <a:rPr sz="3200" spc="-15" dirty="0">
                <a:solidFill>
                  <a:srgbClr val="FFFFFF"/>
                </a:solidFill>
                <a:latin typeface="Garamond"/>
                <a:cs typeface="Garamond"/>
              </a:rPr>
              <a:t>Taipei</a:t>
            </a:r>
            <a:r>
              <a:rPr sz="3200" spc="-15" dirty="0">
                <a:solidFill>
                  <a:srgbClr val="FFFFFF"/>
                </a:solidFill>
                <a:latin typeface="PMingLiU"/>
                <a:cs typeface="PMingLiU"/>
              </a:rPr>
              <a:t>，更將足事</a:t>
            </a:r>
            <a:endParaRPr sz="3200">
              <a:latin typeface="PMingLiU"/>
              <a:cs typeface="PMingLiU"/>
            </a:endParaRPr>
          </a:p>
          <a:p>
            <a:pPr marL="355600">
              <a:lnSpc>
                <a:spcPts val="3795"/>
              </a:lnSpc>
              <a:spcBef>
                <a:spcPts val="95"/>
              </a:spcBef>
            </a:pPr>
            <a:r>
              <a:rPr sz="3200" dirty="0">
                <a:solidFill>
                  <a:srgbClr val="FFFFFF"/>
                </a:solidFill>
                <a:latin typeface="PMingLiU"/>
                <a:cs typeface="PMingLiU"/>
              </a:rPr>
              <a:t>業版圖至</a:t>
            </a:r>
            <a:r>
              <a:rPr sz="3200" dirty="0">
                <a:solidFill>
                  <a:srgbClr val="FF0000"/>
                </a:solidFill>
                <a:latin typeface="PMingLiU"/>
                <a:cs typeface="PMingLiU"/>
              </a:rPr>
              <a:t>房地產</a:t>
            </a:r>
            <a:r>
              <a:rPr sz="3200" dirty="0">
                <a:solidFill>
                  <a:srgbClr val="FFFFFF"/>
                </a:solidFill>
                <a:latin typeface="PMingLiU"/>
                <a:cs typeface="PMingLiU"/>
              </a:rPr>
              <a:t>推出六福居酒店式高檔住</a:t>
            </a:r>
            <a:endParaRPr sz="3200">
              <a:latin typeface="PMingLiU"/>
              <a:cs typeface="PMingLiU"/>
            </a:endParaRPr>
          </a:p>
          <a:p>
            <a:pPr marL="355600">
              <a:lnSpc>
                <a:spcPts val="3795"/>
              </a:lnSpc>
            </a:pPr>
            <a:r>
              <a:rPr sz="3200" dirty="0">
                <a:solidFill>
                  <a:srgbClr val="FFFFFF"/>
                </a:solidFill>
                <a:latin typeface="PMingLiU"/>
                <a:cs typeface="PMingLiU"/>
              </a:rPr>
              <a:t>宅。</a:t>
            </a:r>
            <a:endParaRPr sz="3200">
              <a:latin typeface="PMingLiU"/>
              <a:cs typeface="PMingLiU"/>
            </a:endParaRPr>
          </a:p>
          <a:p>
            <a:pPr marL="355600" marR="24130" indent="-343535" algn="just">
              <a:lnSpc>
                <a:spcPts val="3740"/>
              </a:lnSpc>
              <a:spcBef>
                <a:spcPts val="1070"/>
              </a:spcBef>
            </a:pPr>
            <a:r>
              <a:rPr sz="3200" dirty="0">
                <a:solidFill>
                  <a:srgbClr val="FFFFFF"/>
                </a:solidFill>
                <a:latin typeface="Arial"/>
                <a:cs typeface="Arial"/>
              </a:rPr>
              <a:t>• </a:t>
            </a:r>
            <a:r>
              <a:rPr sz="3200" dirty="0">
                <a:solidFill>
                  <a:srgbClr val="FFFFFF"/>
                </a:solidFill>
                <a:latin typeface="PMingLiU"/>
                <a:cs typeface="PMingLiU"/>
              </a:rPr>
              <a:t>提供客戶</a:t>
            </a:r>
            <a:r>
              <a:rPr sz="3200" dirty="0">
                <a:solidFill>
                  <a:srgbClr val="FF0000"/>
                </a:solidFill>
                <a:latin typeface="PMingLiU"/>
                <a:cs typeface="PMingLiU"/>
              </a:rPr>
              <a:t>精緻及深度的服務</a:t>
            </a:r>
            <a:r>
              <a:rPr sz="3200" dirty="0">
                <a:solidFill>
                  <a:srgbClr val="FFFFFF"/>
                </a:solidFill>
                <a:latin typeface="PMingLiU"/>
                <a:cs typeface="PMingLiU"/>
              </a:rPr>
              <a:t>及</a:t>
            </a:r>
            <a:r>
              <a:rPr sz="3200" dirty="0">
                <a:solidFill>
                  <a:srgbClr val="FF0000"/>
                </a:solidFill>
                <a:latin typeface="PMingLiU"/>
                <a:cs typeface="PMingLiU"/>
              </a:rPr>
              <a:t>多元化的優  質商品</a:t>
            </a:r>
            <a:r>
              <a:rPr sz="3200" dirty="0">
                <a:solidFill>
                  <a:srgbClr val="FFFFFF"/>
                </a:solidFill>
                <a:latin typeface="PMingLiU"/>
                <a:cs typeface="PMingLiU"/>
              </a:rPr>
              <a:t>是六福旅遊集團的經營目標。</a:t>
            </a:r>
            <a:endParaRPr sz="3200">
              <a:latin typeface="PMingLiU"/>
              <a:cs typeface="PMingLiU"/>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414780">
              <a:lnSpc>
                <a:spcPct val="100000"/>
              </a:lnSpc>
            </a:pPr>
            <a:r>
              <a:rPr spc="5" dirty="0"/>
              <a:t>六福村</a:t>
            </a:r>
            <a:r>
              <a:rPr spc="-20" dirty="0"/>
              <a:t>主</a:t>
            </a:r>
            <a:r>
              <a:rPr spc="5" dirty="0"/>
              <a:t>題樂園</a:t>
            </a:r>
            <a:r>
              <a:rPr spc="-20" dirty="0"/>
              <a:t>介</a:t>
            </a:r>
            <a:r>
              <a:rPr spc="5" dirty="0"/>
              <a:t>紹</a:t>
            </a:r>
          </a:p>
        </p:txBody>
      </p:sp>
      <p:sp>
        <p:nvSpPr>
          <p:cNvPr id="3" name="object 3"/>
          <p:cNvSpPr txBox="1"/>
          <p:nvPr/>
        </p:nvSpPr>
        <p:spPr>
          <a:xfrm>
            <a:off x="535940" y="1633225"/>
            <a:ext cx="8093075" cy="4046220"/>
          </a:xfrm>
          <a:prstGeom prst="rect">
            <a:avLst/>
          </a:prstGeom>
        </p:spPr>
        <p:txBody>
          <a:bodyPr vert="horz" wrap="square" lIns="0" tIns="0" rIns="0" bIns="0" rtlCol="0">
            <a:spAutoFit/>
          </a:bodyPr>
          <a:lstStyle/>
          <a:p>
            <a:pPr marL="355600" marR="5080" indent="-343535" algn="just">
              <a:lnSpc>
                <a:spcPct val="89400"/>
              </a:lnSpc>
            </a:pPr>
            <a:r>
              <a:rPr sz="3200" dirty="0">
                <a:solidFill>
                  <a:srgbClr val="FFFFFF"/>
                </a:solidFill>
                <a:latin typeface="Arial"/>
                <a:cs typeface="Arial"/>
              </a:rPr>
              <a:t>• </a:t>
            </a:r>
            <a:r>
              <a:rPr sz="3200" spc="-5" dirty="0">
                <a:solidFill>
                  <a:srgbClr val="FFFFFF"/>
                </a:solidFill>
                <a:latin typeface="PMingLiU"/>
                <a:cs typeface="PMingLiU"/>
              </a:rPr>
              <a:t>六福村主題遊樂園位於臺灣新竹縣關西鎮，  </a:t>
            </a:r>
            <a:r>
              <a:rPr sz="3200" dirty="0">
                <a:solidFill>
                  <a:srgbClr val="FFFFFF"/>
                </a:solidFill>
                <a:latin typeface="PMingLiU"/>
                <a:cs typeface="PMingLiU"/>
              </a:rPr>
              <a:t>為六福開發旗下的企業之一，前身為</a:t>
            </a:r>
            <a:r>
              <a:rPr sz="3200" dirty="0">
                <a:solidFill>
                  <a:srgbClr val="FFFFFF"/>
                </a:solidFill>
                <a:latin typeface="Garamond"/>
                <a:cs typeface="Garamond"/>
              </a:rPr>
              <a:t>1979</a:t>
            </a:r>
            <a:r>
              <a:rPr sz="3200" dirty="0">
                <a:solidFill>
                  <a:srgbClr val="FFFFFF"/>
                </a:solidFill>
                <a:latin typeface="PMingLiU"/>
                <a:cs typeface="PMingLiU"/>
              </a:rPr>
              <a:t>年  成立的六福村野生動物園，在</a:t>
            </a:r>
            <a:r>
              <a:rPr sz="3200" dirty="0">
                <a:solidFill>
                  <a:srgbClr val="FFFFFF"/>
                </a:solidFill>
                <a:latin typeface="Garamond"/>
                <a:cs typeface="Garamond"/>
              </a:rPr>
              <a:t>1989</a:t>
            </a:r>
            <a:r>
              <a:rPr sz="3200" dirty="0">
                <a:solidFill>
                  <a:srgbClr val="FFFFFF"/>
                </a:solidFill>
                <a:latin typeface="PMingLiU"/>
                <a:cs typeface="PMingLiU"/>
              </a:rPr>
              <a:t>年時開始  規劃擴建成為主題樂園，於</a:t>
            </a:r>
            <a:r>
              <a:rPr sz="3200" dirty="0">
                <a:solidFill>
                  <a:srgbClr val="FFFFFF"/>
                </a:solidFill>
                <a:latin typeface="Garamond"/>
                <a:cs typeface="Garamond"/>
              </a:rPr>
              <a:t>1994</a:t>
            </a:r>
            <a:r>
              <a:rPr sz="3200" dirty="0">
                <a:solidFill>
                  <a:srgbClr val="FFFFFF"/>
                </a:solidFill>
                <a:latin typeface="PMingLiU"/>
                <a:cs typeface="PMingLiU"/>
              </a:rPr>
              <a:t>年開放第一  個主題園區「美國大西部」。</a:t>
            </a:r>
            <a:endParaRPr sz="3200">
              <a:latin typeface="PMingLiU"/>
              <a:cs typeface="PMingLiU"/>
            </a:endParaRPr>
          </a:p>
          <a:p>
            <a:pPr marL="355600" marR="406400" indent="-343535">
              <a:lnSpc>
                <a:spcPct val="90000"/>
              </a:lnSpc>
              <a:spcBef>
                <a:spcPts val="860"/>
              </a:spcBef>
              <a:tabLst>
                <a:tab pos="355600" algn="l"/>
              </a:tabLst>
            </a:pPr>
            <a:r>
              <a:rPr sz="3200" dirty="0">
                <a:solidFill>
                  <a:srgbClr val="FFFFFF"/>
                </a:solidFill>
                <a:latin typeface="Arial"/>
                <a:cs typeface="Arial"/>
              </a:rPr>
              <a:t>•	</a:t>
            </a:r>
            <a:r>
              <a:rPr sz="3200" dirty="0">
                <a:solidFill>
                  <a:srgbClr val="FFFFFF"/>
                </a:solidFill>
                <a:latin typeface="PMingLiU"/>
                <a:cs typeface="PMingLiU"/>
              </a:rPr>
              <a:t>目前遊樂園內共分</a:t>
            </a:r>
            <a:r>
              <a:rPr sz="3200" spc="-15" dirty="0">
                <a:solidFill>
                  <a:srgbClr val="FFFFFF"/>
                </a:solidFill>
                <a:latin typeface="PMingLiU"/>
                <a:cs typeface="PMingLiU"/>
              </a:rPr>
              <a:t>為</a:t>
            </a:r>
            <a:r>
              <a:rPr sz="3200" dirty="0">
                <a:solidFill>
                  <a:srgbClr val="FFFFFF"/>
                </a:solidFill>
                <a:latin typeface="PMingLiU"/>
                <a:cs typeface="PMingLiU"/>
              </a:rPr>
              <a:t>四大主題區域，分別  是「美國大西部」</a:t>
            </a:r>
            <a:r>
              <a:rPr sz="3200" spc="-15" dirty="0">
                <a:solidFill>
                  <a:srgbClr val="FFFFFF"/>
                </a:solidFill>
                <a:latin typeface="PMingLiU"/>
                <a:cs typeface="PMingLiU"/>
              </a:rPr>
              <a:t>、</a:t>
            </a:r>
            <a:r>
              <a:rPr sz="3200" dirty="0">
                <a:solidFill>
                  <a:srgbClr val="FFFFFF"/>
                </a:solidFill>
                <a:latin typeface="PMingLiU"/>
                <a:cs typeface="PMingLiU"/>
              </a:rPr>
              <a:t>「南太平洋」、「阿  拉伯皇宮」和「非洲部落」（野生動物  </a:t>
            </a:r>
            <a:r>
              <a:rPr sz="3200" spc="5" dirty="0">
                <a:solidFill>
                  <a:srgbClr val="FFFFFF"/>
                </a:solidFill>
                <a:latin typeface="PMingLiU"/>
                <a:cs typeface="PMingLiU"/>
              </a:rPr>
              <a:t>園）。</a:t>
            </a:r>
            <a:endParaRPr sz="3200">
              <a:latin typeface="PMingLiU"/>
              <a:cs typeface="PMingLiU"/>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9050">
              <a:lnSpc>
                <a:spcPct val="100000"/>
              </a:lnSpc>
            </a:pPr>
            <a:r>
              <a:rPr b="1" spc="5" dirty="0">
                <a:latin typeface="Microsoft YaHei"/>
                <a:cs typeface="Microsoft YaHei"/>
              </a:rPr>
              <a:t>六福村</a:t>
            </a:r>
            <a:r>
              <a:rPr b="1" spc="-20" dirty="0">
                <a:latin typeface="Microsoft YaHei"/>
                <a:cs typeface="Microsoft YaHei"/>
              </a:rPr>
              <a:t>動</a:t>
            </a:r>
            <a:r>
              <a:rPr b="1" spc="5" dirty="0">
                <a:latin typeface="Microsoft YaHei"/>
                <a:cs typeface="Microsoft YaHei"/>
              </a:rPr>
              <a:t>物園介</a:t>
            </a:r>
            <a:r>
              <a:rPr b="1" spc="-20" dirty="0">
                <a:latin typeface="Microsoft YaHei"/>
                <a:cs typeface="Microsoft YaHei"/>
              </a:rPr>
              <a:t>紹</a:t>
            </a:r>
            <a:r>
              <a:rPr b="1" spc="5" dirty="0">
                <a:latin typeface="Microsoft YaHei"/>
                <a:cs typeface="Microsoft YaHei"/>
              </a:rPr>
              <a:t>（非洲</a:t>
            </a:r>
            <a:r>
              <a:rPr b="1" spc="-20" dirty="0">
                <a:latin typeface="Microsoft YaHei"/>
                <a:cs typeface="Microsoft YaHei"/>
              </a:rPr>
              <a:t>部</a:t>
            </a:r>
            <a:r>
              <a:rPr b="1" spc="5" dirty="0">
                <a:latin typeface="Microsoft YaHei"/>
                <a:cs typeface="Microsoft YaHei"/>
              </a:rPr>
              <a:t>落）</a:t>
            </a:r>
          </a:p>
        </p:txBody>
      </p:sp>
      <p:sp>
        <p:nvSpPr>
          <p:cNvPr id="3" name="object 3"/>
          <p:cNvSpPr/>
          <p:nvPr/>
        </p:nvSpPr>
        <p:spPr>
          <a:xfrm>
            <a:off x="862583" y="2077211"/>
            <a:ext cx="1222248" cy="51358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7491983" y="2077211"/>
            <a:ext cx="766572" cy="51358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462783" y="4009644"/>
            <a:ext cx="993647" cy="51358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2462783" y="4558284"/>
            <a:ext cx="765048" cy="51358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20384" y="4009644"/>
            <a:ext cx="1223771" cy="513588"/>
          </a:xfrm>
          <a:prstGeom prst="rect">
            <a:avLst/>
          </a:prstGeom>
          <a:blipFill>
            <a:blip r:embed="rId6" cstate="print"/>
            <a:stretch>
              <a:fillRect/>
            </a:stretch>
          </a:blipFill>
        </p:spPr>
        <p:txBody>
          <a:bodyPr wrap="square" lIns="0" tIns="0" rIns="0" bIns="0" rtlCol="0"/>
          <a:lstStyle/>
          <a:p>
            <a:endParaRPr/>
          </a:p>
        </p:txBody>
      </p:sp>
      <p:graphicFrame>
        <p:nvGraphicFramePr>
          <p:cNvPr id="8" name="object 8"/>
          <p:cNvGraphicFramePr>
            <a:graphicFrameLocks noGrp="1"/>
          </p:cNvGraphicFramePr>
          <p:nvPr/>
        </p:nvGraphicFramePr>
        <p:xfrm>
          <a:off x="450850" y="1593850"/>
          <a:ext cx="8229599" cy="4349074"/>
        </p:xfrm>
        <a:graphic>
          <a:graphicData uri="http://schemas.openxmlformats.org/drawingml/2006/table">
            <a:tbl>
              <a:tblPr firstRow="1" bandRow="1">
                <a:tableStyleId>{2D5ABB26-0587-4C30-8999-92F81FD0307C}</a:tableStyleId>
              </a:tblPr>
              <a:tblGrid>
                <a:gridCol w="4207002"/>
                <a:gridCol w="4022597"/>
              </a:tblGrid>
              <a:tr h="506602">
                <a:tc>
                  <a:txBody>
                    <a:bodyPr/>
                    <a:lstStyle/>
                    <a:p>
                      <a:pPr marR="90805" algn="ctr">
                        <a:lnSpc>
                          <a:spcPct val="100000"/>
                        </a:lnSpc>
                        <a:spcBef>
                          <a:spcPts val="180"/>
                        </a:spcBef>
                      </a:pPr>
                      <a:r>
                        <a:rPr sz="1800" b="1" dirty="0">
                          <a:solidFill>
                            <a:srgbClr val="FFFFFF"/>
                          </a:solidFill>
                          <a:latin typeface="Microsoft YaHei"/>
                          <a:cs typeface="Microsoft YaHei"/>
                        </a:rPr>
                        <a:t>草食區</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1622425">
                        <a:lnSpc>
                          <a:spcPct val="100000"/>
                        </a:lnSpc>
                        <a:spcBef>
                          <a:spcPts val="180"/>
                        </a:spcBef>
                      </a:pPr>
                      <a:r>
                        <a:rPr sz="1800" b="1" spc="-5" dirty="0">
                          <a:solidFill>
                            <a:srgbClr val="FFFFFF"/>
                          </a:solidFill>
                          <a:latin typeface="Microsoft YaHei"/>
                          <a:cs typeface="Microsoft YaHei"/>
                        </a:rPr>
                        <a:t>猛獸區</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1425194">
                <a:tc>
                  <a:txBody>
                    <a:bodyPr/>
                    <a:lstStyle/>
                    <a:p>
                      <a:pPr marL="85090" marR="220979" algn="just">
                        <a:lnSpc>
                          <a:spcPct val="98600"/>
                        </a:lnSpc>
                        <a:spcBef>
                          <a:spcPts val="270"/>
                        </a:spcBef>
                      </a:pPr>
                      <a:r>
                        <a:rPr sz="1800" dirty="0">
                          <a:latin typeface="PMingLiU"/>
                          <a:cs typeface="PMingLiU"/>
                        </a:rPr>
                        <a:t>搭著</a:t>
                      </a:r>
                      <a:r>
                        <a:rPr sz="1800" b="1" dirty="0">
                          <a:solidFill>
                            <a:srgbClr val="FF0000"/>
                          </a:solidFill>
                          <a:latin typeface="Microsoft YaHei"/>
                          <a:cs typeface="Microsoft YaHei"/>
                        </a:rPr>
                        <a:t>蒸氣火</a:t>
                      </a:r>
                      <a:r>
                        <a:rPr sz="1800" b="1" spc="-5" dirty="0">
                          <a:solidFill>
                            <a:srgbClr val="FF0000"/>
                          </a:solidFill>
                          <a:latin typeface="Microsoft YaHei"/>
                          <a:cs typeface="Microsoft YaHei"/>
                        </a:rPr>
                        <a:t>車</a:t>
                      </a:r>
                      <a:r>
                        <a:rPr sz="1800" dirty="0">
                          <a:latin typeface="PMingLiU"/>
                          <a:cs typeface="PMingLiU"/>
                        </a:rPr>
                        <a:t>緩緩越過大草原，食草可  愛動物就在身旁低頭吃草，讓遊客以不  同的角度來親近草原動物。</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R="120014" algn="just">
                        <a:lnSpc>
                          <a:spcPct val="99100"/>
                        </a:lnSpc>
                        <a:spcBef>
                          <a:spcPts val="260"/>
                        </a:spcBef>
                      </a:pPr>
                      <a:r>
                        <a:rPr sz="1800" dirty="0">
                          <a:latin typeface="PMingLiU"/>
                          <a:cs typeface="PMingLiU"/>
                        </a:rPr>
                        <a:t>搭乘園區內專屬的猛獸區遊園</a:t>
                      </a:r>
                      <a:r>
                        <a:rPr sz="1800" b="1" dirty="0">
                          <a:solidFill>
                            <a:srgbClr val="FF0000"/>
                          </a:solidFill>
                          <a:latin typeface="Microsoft YaHei"/>
                          <a:cs typeface="Microsoft YaHei"/>
                        </a:rPr>
                        <a:t>巴</a:t>
                      </a:r>
                      <a:r>
                        <a:rPr sz="1800" b="1" spc="10" dirty="0">
                          <a:solidFill>
                            <a:srgbClr val="FF0000"/>
                          </a:solidFill>
                          <a:latin typeface="Microsoft YaHei"/>
                          <a:cs typeface="Microsoft YaHei"/>
                        </a:rPr>
                        <a:t>士</a:t>
                      </a:r>
                      <a:r>
                        <a:rPr sz="1800" dirty="0">
                          <a:latin typeface="PMingLiU"/>
                          <a:cs typeface="PMingLiU"/>
                        </a:rPr>
                        <a:t>，進  入非洲部落猛獸區觀看各種動物，該區  有美洲黑熊、孟加拉虎、非洲獅、東非  狒狒等動物。</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506856">
                <a:tc>
                  <a:txBody>
                    <a:bodyPr/>
                    <a:lstStyle/>
                    <a:p>
                      <a:pPr marR="91440" algn="ctr">
                        <a:lnSpc>
                          <a:spcPct val="100000"/>
                        </a:lnSpc>
                        <a:spcBef>
                          <a:spcPts val="185"/>
                        </a:spcBef>
                      </a:pPr>
                      <a:r>
                        <a:rPr sz="1800" b="1" dirty="0">
                          <a:solidFill>
                            <a:srgbClr val="FFFFFF"/>
                          </a:solidFill>
                          <a:latin typeface="Microsoft YaHei"/>
                          <a:cs typeface="Microsoft YaHei"/>
                        </a:rPr>
                        <a:t>猴園</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1622425">
                        <a:lnSpc>
                          <a:spcPct val="100000"/>
                        </a:lnSpc>
                        <a:spcBef>
                          <a:spcPts val="185"/>
                        </a:spcBef>
                      </a:pPr>
                      <a:r>
                        <a:rPr sz="1800" b="1" dirty="0">
                          <a:solidFill>
                            <a:srgbClr val="FFFFFF"/>
                          </a:solidFill>
                          <a:latin typeface="Microsoft YaHei"/>
                          <a:cs typeface="Microsoft YaHei"/>
                        </a:rPr>
                        <a:t>親親園</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1910422">
                <a:tc>
                  <a:txBody>
                    <a:bodyPr/>
                    <a:lstStyle/>
                    <a:p>
                      <a:pPr marL="85090">
                        <a:lnSpc>
                          <a:spcPct val="99500"/>
                        </a:lnSpc>
                        <a:spcBef>
                          <a:spcPts val="254"/>
                        </a:spcBef>
                      </a:pPr>
                      <a:r>
                        <a:rPr sz="1800" dirty="0">
                          <a:latin typeface="PMingLiU"/>
                          <a:cs typeface="PMingLiU"/>
                        </a:rPr>
                        <a:t>本區為東南亞最大之</a:t>
                      </a:r>
                      <a:r>
                        <a:rPr sz="1800" b="1" dirty="0">
                          <a:solidFill>
                            <a:srgbClr val="FF0000"/>
                          </a:solidFill>
                          <a:latin typeface="Microsoft YaHei"/>
                          <a:cs typeface="Microsoft YaHei"/>
                        </a:rPr>
                        <a:t>靈長類</a:t>
                      </a:r>
                      <a:r>
                        <a:rPr sz="1800" dirty="0">
                          <a:latin typeface="PMingLiU"/>
                          <a:cs typeface="PMingLiU"/>
                        </a:rPr>
                        <a:t>教育園區，  </a:t>
                      </a:r>
                      <a:r>
                        <a:rPr sz="1800" spc="-5" dirty="0">
                          <a:latin typeface="PMingLiU"/>
                          <a:cs typeface="PMingLiU"/>
                        </a:rPr>
                        <a:t>有</a:t>
                      </a:r>
                      <a:r>
                        <a:rPr sz="1800" spc="-5" dirty="0">
                          <a:latin typeface="Garamond"/>
                          <a:cs typeface="Garamond"/>
                        </a:rPr>
                        <a:t>30</a:t>
                      </a:r>
                      <a:r>
                        <a:rPr sz="1800" spc="-5" dirty="0">
                          <a:latin typeface="PMingLiU"/>
                          <a:cs typeface="PMingLiU"/>
                        </a:rPr>
                        <a:t>多種，共</a:t>
                      </a:r>
                      <a:r>
                        <a:rPr sz="1800" spc="-5" dirty="0">
                          <a:latin typeface="Garamond"/>
                          <a:cs typeface="Garamond"/>
                        </a:rPr>
                        <a:t>100</a:t>
                      </a:r>
                      <a:r>
                        <a:rPr sz="1800" spc="-5" dirty="0">
                          <a:latin typeface="PMingLiU"/>
                          <a:cs typeface="PMingLiU"/>
                        </a:rPr>
                        <a:t>多隻名列華盛頓公約  </a:t>
                      </a:r>
                      <a:r>
                        <a:rPr sz="1800" dirty="0">
                          <a:latin typeface="PMingLiU"/>
                          <a:cs typeface="PMingLiU"/>
                        </a:rPr>
                        <a:t>的珍貴猿猴，可以以步行方式觀賞，亦  可騎乘「猴子行大運」空中腳踏車由空  中腑看。猴園之成立主要因為六福村接  收已結束營業的ㄅㄆㄇ園區園內的猿猴。</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R="122555" algn="just">
                        <a:lnSpc>
                          <a:spcPct val="98700"/>
                        </a:lnSpc>
                        <a:spcBef>
                          <a:spcPts val="275"/>
                        </a:spcBef>
                      </a:pPr>
                      <a:r>
                        <a:rPr sz="1800" dirty="0">
                          <a:latin typeface="PMingLiU"/>
                          <a:cs typeface="PMingLiU"/>
                        </a:rPr>
                        <a:t>本區內可讓遊客</a:t>
                      </a:r>
                      <a:r>
                        <a:rPr sz="1800" b="1" dirty="0">
                          <a:solidFill>
                            <a:srgbClr val="FF0000"/>
                          </a:solidFill>
                          <a:latin typeface="Microsoft YaHei"/>
                          <a:cs typeface="Microsoft YaHei"/>
                        </a:rPr>
                        <a:t>直接餵</a:t>
                      </a:r>
                      <a:r>
                        <a:rPr sz="1800" b="1" spc="10" dirty="0">
                          <a:solidFill>
                            <a:srgbClr val="FF0000"/>
                          </a:solidFill>
                          <a:latin typeface="Microsoft YaHei"/>
                          <a:cs typeface="Microsoft YaHei"/>
                        </a:rPr>
                        <a:t>食</a:t>
                      </a:r>
                      <a:r>
                        <a:rPr sz="1800" spc="-15" dirty="0">
                          <a:latin typeface="PMingLiU"/>
                          <a:cs typeface="PMingLiU"/>
                        </a:rPr>
                        <a:t>山</a:t>
                      </a:r>
                      <a:r>
                        <a:rPr sz="1800" dirty="0">
                          <a:latin typeface="PMingLiU"/>
                          <a:cs typeface="PMingLiU"/>
                        </a:rPr>
                        <a:t>羊，親近小  動物，騎乘大馬、迷你馬、駱駝的好地  方。</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532380">
              <a:lnSpc>
                <a:spcPct val="100000"/>
              </a:lnSpc>
            </a:pPr>
            <a:r>
              <a:rPr spc="5" dirty="0"/>
              <a:t>顧客滿</a:t>
            </a:r>
            <a:r>
              <a:rPr spc="-20" dirty="0"/>
              <a:t>意</a:t>
            </a:r>
            <a:r>
              <a:rPr spc="5" dirty="0"/>
              <a:t>度</a:t>
            </a:r>
          </a:p>
        </p:txBody>
      </p:sp>
      <p:sp>
        <p:nvSpPr>
          <p:cNvPr id="3" name="object 3"/>
          <p:cNvSpPr txBox="1"/>
          <p:nvPr/>
        </p:nvSpPr>
        <p:spPr>
          <a:xfrm>
            <a:off x="535940" y="1539875"/>
            <a:ext cx="3417570" cy="457200"/>
          </a:xfrm>
          <a:prstGeom prst="rect">
            <a:avLst/>
          </a:prstGeom>
        </p:spPr>
        <p:txBody>
          <a:bodyPr vert="horz" wrap="square" lIns="0" tIns="0" rIns="0" bIns="0" rtlCol="0">
            <a:spAutoFit/>
          </a:bodyPr>
          <a:lstStyle/>
          <a:p>
            <a:pPr marL="12700">
              <a:lnSpc>
                <a:spcPct val="100000"/>
              </a:lnSpc>
              <a:tabLst>
                <a:tab pos="355600" algn="l"/>
              </a:tabLst>
            </a:pPr>
            <a:r>
              <a:rPr sz="3000" dirty="0">
                <a:solidFill>
                  <a:srgbClr val="FFFFFF"/>
                </a:solidFill>
                <a:latin typeface="Arial"/>
                <a:cs typeface="Arial"/>
              </a:rPr>
              <a:t>•	</a:t>
            </a:r>
            <a:r>
              <a:rPr sz="3000" b="1" spc="-5" dirty="0">
                <a:solidFill>
                  <a:srgbClr val="FFFFFF"/>
                </a:solidFill>
                <a:latin typeface="Microsoft YaHei"/>
                <a:cs typeface="Microsoft YaHei"/>
              </a:rPr>
              <a:t>何謂顧客滿意度？</a:t>
            </a:r>
            <a:endParaRPr sz="3000">
              <a:latin typeface="Microsoft YaHei"/>
              <a:cs typeface="Microsoft YaHei"/>
            </a:endParaRPr>
          </a:p>
        </p:txBody>
      </p:sp>
      <p:sp>
        <p:nvSpPr>
          <p:cNvPr id="4" name="object 4"/>
          <p:cNvSpPr txBox="1"/>
          <p:nvPr/>
        </p:nvSpPr>
        <p:spPr>
          <a:xfrm>
            <a:off x="535940" y="1997075"/>
            <a:ext cx="158750" cy="466090"/>
          </a:xfrm>
          <a:prstGeom prst="rect">
            <a:avLst/>
          </a:prstGeom>
        </p:spPr>
        <p:txBody>
          <a:bodyPr vert="horz" wrap="square" lIns="0" tIns="0" rIns="0" bIns="0" rtlCol="0">
            <a:spAutoFit/>
          </a:bodyPr>
          <a:lstStyle/>
          <a:p>
            <a:pPr marL="12700">
              <a:lnSpc>
                <a:spcPct val="100000"/>
              </a:lnSpc>
            </a:pPr>
            <a:r>
              <a:rPr sz="3000" spc="-5" dirty="0">
                <a:solidFill>
                  <a:srgbClr val="FFFFFF"/>
                </a:solidFill>
                <a:latin typeface="Arial"/>
                <a:cs typeface="Arial"/>
              </a:rPr>
              <a:t>•</a:t>
            </a:r>
            <a:endParaRPr sz="3000">
              <a:latin typeface="Arial"/>
              <a:cs typeface="Arial"/>
            </a:endParaRPr>
          </a:p>
        </p:txBody>
      </p:sp>
      <p:sp>
        <p:nvSpPr>
          <p:cNvPr id="5" name="object 5"/>
          <p:cNvSpPr txBox="1"/>
          <p:nvPr/>
        </p:nvSpPr>
        <p:spPr>
          <a:xfrm>
            <a:off x="535940" y="3186048"/>
            <a:ext cx="158750" cy="466090"/>
          </a:xfrm>
          <a:prstGeom prst="rect">
            <a:avLst/>
          </a:prstGeom>
        </p:spPr>
        <p:txBody>
          <a:bodyPr vert="horz" wrap="square" lIns="0" tIns="0" rIns="0" bIns="0" rtlCol="0">
            <a:spAutoFit/>
          </a:bodyPr>
          <a:lstStyle/>
          <a:p>
            <a:pPr marL="12700">
              <a:lnSpc>
                <a:spcPct val="100000"/>
              </a:lnSpc>
            </a:pPr>
            <a:r>
              <a:rPr sz="3000" spc="-5" dirty="0">
                <a:solidFill>
                  <a:srgbClr val="FFFFFF"/>
                </a:solidFill>
                <a:latin typeface="Arial"/>
                <a:cs typeface="Arial"/>
              </a:rPr>
              <a:t>•</a:t>
            </a:r>
            <a:endParaRPr sz="3000">
              <a:latin typeface="Arial"/>
              <a:cs typeface="Arial"/>
            </a:endParaRPr>
          </a:p>
        </p:txBody>
      </p:sp>
      <p:sp>
        <p:nvSpPr>
          <p:cNvPr id="6" name="object 6"/>
          <p:cNvSpPr txBox="1"/>
          <p:nvPr/>
        </p:nvSpPr>
        <p:spPr>
          <a:xfrm>
            <a:off x="879144" y="2088514"/>
            <a:ext cx="8033384" cy="3763010"/>
          </a:xfrm>
          <a:prstGeom prst="rect">
            <a:avLst/>
          </a:prstGeom>
        </p:spPr>
        <p:txBody>
          <a:bodyPr vert="horz" wrap="square" lIns="0" tIns="0" rIns="0" bIns="0" rtlCol="0">
            <a:spAutoFit/>
          </a:bodyPr>
          <a:lstStyle/>
          <a:p>
            <a:pPr marL="12700" marR="386080" indent="761365" algn="just">
              <a:lnSpc>
                <a:spcPct val="80000"/>
              </a:lnSpc>
            </a:pPr>
            <a:r>
              <a:rPr sz="3000" dirty="0">
                <a:solidFill>
                  <a:srgbClr val="FFFFFF"/>
                </a:solidFill>
                <a:latin typeface="PMingLiU"/>
                <a:cs typeface="PMingLiU"/>
              </a:rPr>
              <a:t>顧客滿意－對一個產品可感知的效果（或  結果與期望值相比較後，顧客形成的愉悅或失  望的感覺狀態。</a:t>
            </a:r>
            <a:endParaRPr sz="3000">
              <a:latin typeface="PMingLiU"/>
              <a:cs typeface="PMingLiU"/>
            </a:endParaRPr>
          </a:p>
          <a:p>
            <a:pPr marL="12700" marR="386715" indent="761365" algn="just">
              <a:lnSpc>
                <a:spcPct val="80000"/>
              </a:lnSpc>
              <a:spcBef>
                <a:spcPts val="720"/>
              </a:spcBef>
            </a:pPr>
            <a:r>
              <a:rPr sz="3000" dirty="0">
                <a:solidFill>
                  <a:srgbClr val="FFFFFF"/>
                </a:solidFill>
                <a:latin typeface="PMingLiU"/>
                <a:cs typeface="PMingLiU"/>
              </a:rPr>
              <a:t>最早提出顧客滿意度理論文獻可以追溯到  </a:t>
            </a:r>
            <a:r>
              <a:rPr sz="3000" spc="-5" dirty="0">
                <a:solidFill>
                  <a:srgbClr val="FFFFFF"/>
                </a:solidFill>
                <a:latin typeface="Garamond"/>
                <a:cs typeface="Garamond"/>
              </a:rPr>
              <a:t>1965</a:t>
            </a:r>
            <a:r>
              <a:rPr sz="3000" spc="-5" dirty="0">
                <a:solidFill>
                  <a:srgbClr val="FFFFFF"/>
                </a:solidFill>
                <a:latin typeface="PMingLiU"/>
                <a:cs typeface="PMingLiU"/>
              </a:rPr>
              <a:t>年</a:t>
            </a:r>
            <a:r>
              <a:rPr sz="3000" spc="-5" dirty="0">
                <a:solidFill>
                  <a:srgbClr val="FFFFFF"/>
                </a:solidFill>
                <a:latin typeface="Garamond"/>
                <a:cs typeface="Garamond"/>
              </a:rPr>
              <a:t>Cardozo</a:t>
            </a:r>
            <a:r>
              <a:rPr sz="3000" spc="-5" dirty="0">
                <a:solidFill>
                  <a:srgbClr val="FFFFFF"/>
                </a:solidFill>
                <a:latin typeface="PMingLiU"/>
                <a:cs typeface="PMingLiU"/>
              </a:rPr>
              <a:t>發表的</a:t>
            </a:r>
            <a:r>
              <a:rPr sz="3000" spc="-5" dirty="0">
                <a:solidFill>
                  <a:srgbClr val="FFFFFF"/>
                </a:solidFill>
                <a:latin typeface="Garamond"/>
                <a:cs typeface="Garamond"/>
              </a:rPr>
              <a:t>"An Experimental </a:t>
            </a:r>
            <a:r>
              <a:rPr sz="3000" dirty="0">
                <a:solidFill>
                  <a:srgbClr val="FFFFFF"/>
                </a:solidFill>
                <a:latin typeface="Garamond"/>
                <a:cs typeface="Garamond"/>
              </a:rPr>
              <a:t>Study </a:t>
            </a:r>
            <a:r>
              <a:rPr sz="3000" spc="-5" dirty="0">
                <a:solidFill>
                  <a:srgbClr val="FFFFFF"/>
                </a:solidFill>
                <a:latin typeface="Garamond"/>
                <a:cs typeface="Garamond"/>
              </a:rPr>
              <a:t>of  Customer </a:t>
            </a:r>
            <a:r>
              <a:rPr sz="3000" spc="5" dirty="0">
                <a:solidFill>
                  <a:srgbClr val="FFFFFF"/>
                </a:solidFill>
                <a:latin typeface="Garamond"/>
                <a:cs typeface="Garamond"/>
              </a:rPr>
              <a:t>Effort, </a:t>
            </a:r>
            <a:r>
              <a:rPr sz="3000" spc="-5" dirty="0">
                <a:solidFill>
                  <a:srgbClr val="FFFFFF"/>
                </a:solidFill>
                <a:latin typeface="Garamond"/>
                <a:cs typeface="Garamond"/>
              </a:rPr>
              <a:t>Expectation, </a:t>
            </a:r>
            <a:r>
              <a:rPr sz="3000" dirty="0">
                <a:solidFill>
                  <a:srgbClr val="FFFFFF"/>
                </a:solidFill>
                <a:latin typeface="Garamond"/>
                <a:cs typeface="Garamond"/>
              </a:rPr>
              <a:t>and</a:t>
            </a:r>
            <a:r>
              <a:rPr sz="3000" spc="-55" dirty="0">
                <a:solidFill>
                  <a:srgbClr val="FFFFFF"/>
                </a:solidFill>
                <a:latin typeface="Garamond"/>
                <a:cs typeface="Garamond"/>
              </a:rPr>
              <a:t> </a:t>
            </a:r>
            <a:r>
              <a:rPr sz="3000" dirty="0">
                <a:solidFill>
                  <a:srgbClr val="FFFFFF"/>
                </a:solidFill>
                <a:latin typeface="Garamond"/>
                <a:cs typeface="Garamond"/>
              </a:rPr>
              <a:t>Satisfaction"</a:t>
            </a:r>
            <a:r>
              <a:rPr sz="3000" dirty="0">
                <a:solidFill>
                  <a:srgbClr val="FFFFFF"/>
                </a:solidFill>
                <a:latin typeface="PMingLiU"/>
                <a:cs typeface="PMingLiU"/>
              </a:rPr>
              <a:t>。</a:t>
            </a:r>
            <a:endParaRPr sz="3000">
              <a:latin typeface="PMingLiU"/>
              <a:cs typeface="PMingLiU"/>
            </a:endParaRPr>
          </a:p>
          <a:p>
            <a:pPr marL="12700" marR="5080">
              <a:lnSpc>
                <a:spcPct val="80000"/>
              </a:lnSpc>
            </a:pPr>
            <a:r>
              <a:rPr sz="3000" dirty="0">
                <a:solidFill>
                  <a:srgbClr val="FFFFFF"/>
                </a:solidFill>
                <a:latin typeface="PMingLiU"/>
                <a:cs typeface="PMingLiU"/>
              </a:rPr>
              <a:t>早期在滿意度方面的研究主要集中在產品方面，  </a:t>
            </a:r>
            <a:r>
              <a:rPr sz="3000" spc="-5" dirty="0">
                <a:solidFill>
                  <a:srgbClr val="FFFFFF"/>
                </a:solidFill>
                <a:latin typeface="PMingLiU"/>
                <a:cs typeface="PMingLiU"/>
              </a:rPr>
              <a:t>而</a:t>
            </a:r>
            <a:r>
              <a:rPr sz="3000" spc="-5" dirty="0">
                <a:solidFill>
                  <a:srgbClr val="FFFFFF"/>
                </a:solidFill>
                <a:latin typeface="Garamond"/>
                <a:cs typeface="Garamond"/>
              </a:rPr>
              <a:t>Cardozo(1965)</a:t>
            </a:r>
            <a:r>
              <a:rPr sz="3000" spc="-5" dirty="0">
                <a:solidFill>
                  <a:srgbClr val="FFFFFF"/>
                </a:solidFill>
                <a:latin typeface="PMingLiU"/>
                <a:cs typeface="PMingLiU"/>
              </a:rPr>
              <a:t>認為提高顧客的滿意度，會令</a:t>
            </a:r>
            <a:endParaRPr sz="3000">
              <a:latin typeface="PMingLiU"/>
              <a:cs typeface="PMingLiU"/>
            </a:endParaRPr>
          </a:p>
          <a:p>
            <a:pPr marL="12700">
              <a:lnSpc>
                <a:spcPts val="2520"/>
              </a:lnSpc>
            </a:pPr>
            <a:r>
              <a:rPr sz="3000" dirty="0">
                <a:solidFill>
                  <a:srgbClr val="FFFFFF"/>
                </a:solidFill>
                <a:latin typeface="PMingLiU"/>
                <a:cs typeface="PMingLiU"/>
              </a:rPr>
              <a:t>到顧客產生再次購物的行為，而且不會轉換其</a:t>
            </a:r>
            <a:endParaRPr sz="3000">
              <a:latin typeface="PMingLiU"/>
              <a:cs typeface="PMingLiU"/>
            </a:endParaRPr>
          </a:p>
          <a:p>
            <a:pPr marL="12700">
              <a:lnSpc>
                <a:spcPts val="3240"/>
              </a:lnSpc>
            </a:pPr>
            <a:r>
              <a:rPr sz="3000" dirty="0">
                <a:solidFill>
                  <a:srgbClr val="FFFFFF"/>
                </a:solidFill>
                <a:latin typeface="PMingLiU"/>
                <a:cs typeface="PMingLiU"/>
              </a:rPr>
              <a:t>它產品的觀點。</a:t>
            </a:r>
            <a:endParaRPr sz="3000">
              <a:latin typeface="PMingLiU"/>
              <a:cs typeface="PMingLiU"/>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53615">
              <a:lnSpc>
                <a:spcPct val="100000"/>
              </a:lnSpc>
            </a:pPr>
            <a:r>
              <a:rPr spc="5" dirty="0"/>
              <a:t>顧客需</a:t>
            </a:r>
            <a:r>
              <a:rPr spc="-20" dirty="0"/>
              <a:t>求</a:t>
            </a:r>
            <a:r>
              <a:rPr spc="5" dirty="0"/>
              <a:t>結構</a:t>
            </a:r>
          </a:p>
        </p:txBody>
      </p:sp>
      <p:sp>
        <p:nvSpPr>
          <p:cNvPr id="3" name="object 3"/>
          <p:cNvSpPr/>
          <p:nvPr/>
        </p:nvSpPr>
        <p:spPr>
          <a:xfrm>
            <a:off x="2299716" y="1591055"/>
            <a:ext cx="4544567" cy="454304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959864" y="2008632"/>
            <a:ext cx="2555748" cy="20589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509515" y="2008632"/>
            <a:ext cx="2410967" cy="1853183"/>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4789423" y="2174747"/>
            <a:ext cx="1854200" cy="1069975"/>
          </a:xfrm>
          <a:prstGeom prst="rect">
            <a:avLst/>
          </a:prstGeom>
        </p:spPr>
        <p:txBody>
          <a:bodyPr vert="horz" wrap="square" lIns="0" tIns="0" rIns="0" bIns="0" rtlCol="0">
            <a:spAutoFit/>
          </a:bodyPr>
          <a:lstStyle/>
          <a:p>
            <a:pPr marL="12700">
              <a:lnSpc>
                <a:spcPct val="100000"/>
              </a:lnSpc>
            </a:pPr>
            <a:r>
              <a:rPr sz="3000" b="1" dirty="0">
                <a:solidFill>
                  <a:srgbClr val="FFFFFF"/>
                </a:solidFill>
                <a:latin typeface="Microsoft YaHei"/>
                <a:cs typeface="Microsoft YaHei"/>
              </a:rPr>
              <a:t>功能需求</a:t>
            </a:r>
            <a:endParaRPr sz="3000">
              <a:latin typeface="Microsoft YaHei"/>
              <a:cs typeface="Microsoft YaHei"/>
            </a:endParaRPr>
          </a:p>
          <a:p>
            <a:pPr marL="127000" marR="5080" indent="-114300">
              <a:lnSpc>
                <a:spcPts val="1580"/>
              </a:lnSpc>
              <a:spcBef>
                <a:spcPts val="1605"/>
              </a:spcBef>
            </a:pPr>
            <a:r>
              <a:rPr sz="1350" dirty="0">
                <a:solidFill>
                  <a:srgbClr val="FFFFFF"/>
                </a:solidFill>
                <a:latin typeface="Garamond"/>
                <a:cs typeface="Garamond"/>
              </a:rPr>
              <a:t>• </a:t>
            </a:r>
            <a:r>
              <a:rPr sz="1350" spc="-5" dirty="0">
                <a:solidFill>
                  <a:srgbClr val="FFFFFF"/>
                </a:solidFill>
                <a:latin typeface="PMingLiU"/>
                <a:cs typeface="PMingLiU"/>
              </a:rPr>
              <a:t>包括主導功能、輔助功  </a:t>
            </a:r>
            <a:r>
              <a:rPr sz="1350" dirty="0">
                <a:solidFill>
                  <a:srgbClr val="FFFFFF"/>
                </a:solidFill>
                <a:latin typeface="PMingLiU"/>
                <a:cs typeface="PMingLiU"/>
              </a:rPr>
              <a:t>能和兼容功能等。</a:t>
            </a:r>
            <a:endParaRPr sz="1350">
              <a:latin typeface="PMingLiU"/>
              <a:cs typeface="PMingLiU"/>
            </a:endParaRPr>
          </a:p>
        </p:txBody>
      </p:sp>
      <p:sp>
        <p:nvSpPr>
          <p:cNvPr id="7" name="object 7"/>
          <p:cNvSpPr txBox="1"/>
          <p:nvPr/>
        </p:nvSpPr>
        <p:spPr>
          <a:xfrm>
            <a:off x="2237994" y="2174747"/>
            <a:ext cx="2060575" cy="2971800"/>
          </a:xfrm>
          <a:prstGeom prst="rect">
            <a:avLst/>
          </a:prstGeom>
        </p:spPr>
        <p:txBody>
          <a:bodyPr vert="horz" wrap="square" lIns="0" tIns="0" rIns="0" bIns="0" rtlCol="0">
            <a:spAutoFit/>
          </a:bodyPr>
          <a:lstStyle/>
          <a:p>
            <a:pPr marL="13970">
              <a:lnSpc>
                <a:spcPct val="100000"/>
              </a:lnSpc>
            </a:pPr>
            <a:r>
              <a:rPr sz="3000" b="1" dirty="0">
                <a:solidFill>
                  <a:srgbClr val="FFFFFF"/>
                </a:solidFill>
                <a:latin typeface="Microsoft YaHei"/>
                <a:cs typeface="Microsoft YaHei"/>
              </a:rPr>
              <a:t>品質需求</a:t>
            </a:r>
            <a:endParaRPr sz="3000">
              <a:latin typeface="Microsoft YaHei"/>
              <a:cs typeface="Microsoft YaHei"/>
            </a:endParaRPr>
          </a:p>
          <a:p>
            <a:pPr marL="128270" marR="5080" indent="-114300" algn="just">
              <a:lnSpc>
                <a:spcPct val="97400"/>
              </a:lnSpc>
              <a:spcBef>
                <a:spcPts val="1560"/>
              </a:spcBef>
            </a:pPr>
            <a:r>
              <a:rPr sz="1400" dirty="0">
                <a:solidFill>
                  <a:srgbClr val="FFFFFF"/>
                </a:solidFill>
                <a:latin typeface="Garamond"/>
                <a:cs typeface="Garamond"/>
              </a:rPr>
              <a:t>• </a:t>
            </a:r>
            <a:r>
              <a:rPr sz="1400" spc="95" dirty="0">
                <a:solidFill>
                  <a:srgbClr val="FFFFFF"/>
                </a:solidFill>
                <a:latin typeface="PMingLiU"/>
                <a:cs typeface="PMingLiU"/>
              </a:rPr>
              <a:t>包括性能、適用性、使  </a:t>
            </a:r>
            <a:r>
              <a:rPr sz="1400" spc="105" dirty="0">
                <a:solidFill>
                  <a:srgbClr val="FFFFFF"/>
                </a:solidFill>
                <a:latin typeface="PMingLiU"/>
                <a:cs typeface="PMingLiU"/>
              </a:rPr>
              <a:t>用壽</a:t>
            </a:r>
            <a:r>
              <a:rPr sz="1400" spc="110" dirty="0">
                <a:solidFill>
                  <a:srgbClr val="FFFFFF"/>
                </a:solidFill>
                <a:latin typeface="PMingLiU"/>
                <a:cs typeface="PMingLiU"/>
              </a:rPr>
              <a:t>命</a:t>
            </a:r>
            <a:r>
              <a:rPr sz="1400" spc="105" dirty="0">
                <a:solidFill>
                  <a:srgbClr val="FFFFFF"/>
                </a:solidFill>
                <a:latin typeface="PMingLiU"/>
                <a:cs typeface="PMingLiU"/>
              </a:rPr>
              <a:t>、可靠性</a:t>
            </a:r>
            <a:r>
              <a:rPr sz="1400" spc="95" dirty="0">
                <a:solidFill>
                  <a:srgbClr val="FFFFFF"/>
                </a:solidFill>
                <a:latin typeface="PMingLiU"/>
                <a:cs typeface="PMingLiU"/>
              </a:rPr>
              <a:t>、</a:t>
            </a:r>
            <a:r>
              <a:rPr sz="1400" spc="105" dirty="0">
                <a:solidFill>
                  <a:srgbClr val="FFFFFF"/>
                </a:solidFill>
                <a:latin typeface="PMingLiU"/>
                <a:cs typeface="PMingLiU"/>
              </a:rPr>
              <a:t>安全  </a:t>
            </a:r>
            <a:r>
              <a:rPr sz="1400" spc="10" dirty="0">
                <a:solidFill>
                  <a:srgbClr val="FFFFFF"/>
                </a:solidFill>
                <a:latin typeface="PMingLiU"/>
                <a:cs typeface="PMingLiU"/>
              </a:rPr>
              <a:t>性、經濟性和美學</a:t>
            </a:r>
            <a:r>
              <a:rPr sz="1400" spc="10" dirty="0">
                <a:solidFill>
                  <a:srgbClr val="FFFFFF"/>
                </a:solidFill>
                <a:latin typeface="Garamond"/>
                <a:cs typeface="Garamond"/>
              </a:rPr>
              <a:t>(</a:t>
            </a:r>
            <a:r>
              <a:rPr sz="1400" spc="10" dirty="0">
                <a:solidFill>
                  <a:srgbClr val="FFFFFF"/>
                </a:solidFill>
                <a:latin typeface="PMingLiU"/>
                <a:cs typeface="PMingLiU"/>
              </a:rPr>
              <a:t>外觀</a:t>
            </a:r>
            <a:r>
              <a:rPr sz="1400" spc="10" dirty="0">
                <a:solidFill>
                  <a:srgbClr val="FFFFFF"/>
                </a:solidFill>
                <a:latin typeface="Garamond"/>
                <a:cs typeface="Garamond"/>
              </a:rPr>
              <a:t>)  </a:t>
            </a:r>
            <a:r>
              <a:rPr sz="1400" dirty="0">
                <a:solidFill>
                  <a:srgbClr val="FFFFFF"/>
                </a:solidFill>
                <a:latin typeface="PMingLiU"/>
                <a:cs typeface="PMingLiU"/>
              </a:rPr>
              <a:t>等。</a:t>
            </a:r>
            <a:endParaRPr sz="1400">
              <a:latin typeface="PMingLiU"/>
              <a:cs typeface="PMingLiU"/>
            </a:endParaRPr>
          </a:p>
          <a:p>
            <a:pPr>
              <a:lnSpc>
                <a:spcPct val="100000"/>
              </a:lnSpc>
            </a:pPr>
            <a:endParaRPr sz="1400">
              <a:latin typeface="Times New Roman"/>
              <a:cs typeface="Times New Roman"/>
            </a:endParaRPr>
          </a:p>
          <a:p>
            <a:pPr>
              <a:lnSpc>
                <a:spcPct val="100000"/>
              </a:lnSpc>
              <a:spcBef>
                <a:spcPts val="45"/>
              </a:spcBef>
            </a:pPr>
            <a:endParaRPr sz="1400">
              <a:latin typeface="Times New Roman"/>
              <a:cs typeface="Times New Roman"/>
            </a:endParaRPr>
          </a:p>
          <a:p>
            <a:pPr marL="12700">
              <a:lnSpc>
                <a:spcPct val="100000"/>
              </a:lnSpc>
            </a:pPr>
            <a:r>
              <a:rPr sz="3000" b="1" dirty="0">
                <a:solidFill>
                  <a:srgbClr val="FFFFFF"/>
                </a:solidFill>
                <a:latin typeface="Microsoft YaHei"/>
                <a:cs typeface="Microsoft YaHei"/>
              </a:rPr>
              <a:t>價格需求</a:t>
            </a:r>
            <a:endParaRPr sz="3000">
              <a:latin typeface="Microsoft YaHei"/>
              <a:cs typeface="Microsoft YaHei"/>
            </a:endParaRPr>
          </a:p>
          <a:p>
            <a:pPr marL="127000" marR="211454" indent="-114300">
              <a:lnSpc>
                <a:spcPts val="1580"/>
              </a:lnSpc>
              <a:spcBef>
                <a:spcPts val="1605"/>
              </a:spcBef>
            </a:pPr>
            <a:r>
              <a:rPr sz="1350" dirty="0">
                <a:solidFill>
                  <a:srgbClr val="FFFFFF"/>
                </a:solidFill>
                <a:latin typeface="Garamond"/>
                <a:cs typeface="Garamond"/>
              </a:rPr>
              <a:t>• </a:t>
            </a:r>
            <a:r>
              <a:rPr sz="1350" spc="-5" dirty="0">
                <a:solidFill>
                  <a:srgbClr val="FFFFFF"/>
                </a:solidFill>
                <a:latin typeface="PMingLiU"/>
                <a:cs typeface="PMingLiU"/>
              </a:rPr>
              <a:t>包括服務需求和心理及  </a:t>
            </a:r>
            <a:r>
              <a:rPr sz="1350" dirty="0">
                <a:solidFill>
                  <a:srgbClr val="FFFFFF"/>
                </a:solidFill>
                <a:latin typeface="PMingLiU"/>
                <a:cs typeface="PMingLiU"/>
              </a:rPr>
              <a:t>文化需求等。</a:t>
            </a:r>
            <a:endParaRPr sz="1350">
              <a:latin typeface="PMingLiU"/>
              <a:cs typeface="PMingLiU"/>
            </a:endParaRPr>
          </a:p>
        </p:txBody>
      </p:sp>
      <p:sp>
        <p:nvSpPr>
          <p:cNvPr id="8" name="object 8"/>
          <p:cNvSpPr/>
          <p:nvPr/>
        </p:nvSpPr>
        <p:spPr>
          <a:xfrm>
            <a:off x="1958339" y="3910584"/>
            <a:ext cx="4991100" cy="1851660"/>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4760467" y="4076445"/>
            <a:ext cx="1854200" cy="1069975"/>
          </a:xfrm>
          <a:prstGeom prst="rect">
            <a:avLst/>
          </a:prstGeom>
        </p:spPr>
        <p:txBody>
          <a:bodyPr vert="horz" wrap="square" lIns="0" tIns="0" rIns="0" bIns="0" rtlCol="0">
            <a:spAutoFit/>
          </a:bodyPr>
          <a:lstStyle/>
          <a:p>
            <a:pPr marL="12700">
              <a:lnSpc>
                <a:spcPct val="100000"/>
              </a:lnSpc>
            </a:pPr>
            <a:r>
              <a:rPr sz="3000" b="1" dirty="0">
                <a:solidFill>
                  <a:srgbClr val="FFFFFF"/>
                </a:solidFill>
                <a:latin typeface="Microsoft YaHei"/>
                <a:cs typeface="Microsoft YaHei"/>
              </a:rPr>
              <a:t>外延需求</a:t>
            </a:r>
            <a:endParaRPr sz="3000">
              <a:latin typeface="Microsoft YaHei"/>
              <a:cs typeface="Microsoft YaHei"/>
            </a:endParaRPr>
          </a:p>
          <a:p>
            <a:pPr marL="127000" marR="5080" indent="-114300">
              <a:lnSpc>
                <a:spcPts val="1580"/>
              </a:lnSpc>
              <a:spcBef>
                <a:spcPts val="1605"/>
              </a:spcBef>
            </a:pPr>
            <a:r>
              <a:rPr sz="1350" dirty="0">
                <a:solidFill>
                  <a:srgbClr val="FFFFFF"/>
                </a:solidFill>
                <a:latin typeface="Garamond"/>
                <a:cs typeface="Garamond"/>
              </a:rPr>
              <a:t>• </a:t>
            </a:r>
            <a:r>
              <a:rPr sz="1350" spc="-5" dirty="0">
                <a:solidFill>
                  <a:srgbClr val="FFFFFF"/>
                </a:solidFill>
                <a:latin typeface="PMingLiU"/>
                <a:cs typeface="PMingLiU"/>
              </a:rPr>
              <a:t>包括價位、價質比、價  </a:t>
            </a:r>
            <a:r>
              <a:rPr sz="1350" dirty="0">
                <a:solidFill>
                  <a:srgbClr val="FFFFFF"/>
                </a:solidFill>
                <a:latin typeface="PMingLiU"/>
                <a:cs typeface="PMingLiU"/>
              </a:rPr>
              <a:t>格彈性等。</a:t>
            </a:r>
            <a:endParaRPr sz="1350">
              <a:latin typeface="PMingLiU"/>
              <a:cs typeface="PMingLiU"/>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200" y="1219453"/>
            <a:ext cx="3114675" cy="424180"/>
          </a:xfrm>
          <a:prstGeom prst="rect">
            <a:avLst/>
          </a:prstGeom>
        </p:spPr>
        <p:txBody>
          <a:bodyPr vert="horz" wrap="square" lIns="0" tIns="0" rIns="0" bIns="0" rtlCol="0">
            <a:spAutoFit/>
          </a:bodyPr>
          <a:lstStyle/>
          <a:p>
            <a:pPr marL="12700">
              <a:lnSpc>
                <a:spcPct val="100000"/>
              </a:lnSpc>
            </a:pPr>
            <a:r>
              <a:rPr sz="2700" b="1" dirty="0">
                <a:latin typeface="Microsoft YaHei"/>
                <a:cs typeface="Microsoft YaHei"/>
              </a:rPr>
              <a:t>六福村遊客流失探討</a:t>
            </a:r>
            <a:endParaRPr sz="2700">
              <a:latin typeface="Microsoft YaHei"/>
              <a:cs typeface="Microsoft YaHei"/>
            </a:endParaRPr>
          </a:p>
        </p:txBody>
      </p:sp>
      <p:graphicFrame>
        <p:nvGraphicFramePr>
          <p:cNvPr id="3" name="object 3"/>
          <p:cNvGraphicFramePr>
            <a:graphicFrameLocks noGrp="1"/>
          </p:cNvGraphicFramePr>
          <p:nvPr/>
        </p:nvGraphicFramePr>
        <p:xfrm>
          <a:off x="3773551" y="398272"/>
          <a:ext cx="5130800" cy="5557520"/>
        </p:xfrm>
        <a:graphic>
          <a:graphicData uri="http://schemas.openxmlformats.org/drawingml/2006/table">
            <a:tbl>
              <a:tblPr firstRow="1" bandRow="1">
                <a:tableStyleId>{2D5ABB26-0587-4C30-8999-92F81FD0307C}</a:tableStyleId>
              </a:tblPr>
              <a:tblGrid>
                <a:gridCol w="2560269"/>
                <a:gridCol w="2551480"/>
              </a:tblGrid>
              <a:tr h="365760">
                <a:tc>
                  <a:txBody>
                    <a:bodyPr/>
                    <a:lstStyle/>
                    <a:p>
                      <a:pPr marL="586105">
                        <a:lnSpc>
                          <a:spcPct val="100000"/>
                        </a:lnSpc>
                        <a:spcBef>
                          <a:spcPts val="175"/>
                        </a:spcBef>
                      </a:pPr>
                      <a:r>
                        <a:rPr sz="1800" b="1" dirty="0">
                          <a:solidFill>
                            <a:srgbClr val="FFFFFF"/>
                          </a:solidFill>
                          <a:latin typeface="Microsoft YaHei"/>
                          <a:cs typeface="Microsoft YaHei"/>
                        </a:rPr>
                        <a:t>北部主題樂園</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588645">
                        <a:lnSpc>
                          <a:spcPct val="100000"/>
                        </a:lnSpc>
                        <a:spcBef>
                          <a:spcPts val="175"/>
                        </a:spcBef>
                      </a:pPr>
                      <a:r>
                        <a:rPr sz="1800" b="1" dirty="0">
                          <a:solidFill>
                            <a:srgbClr val="FFFFFF"/>
                          </a:solidFill>
                          <a:latin typeface="Microsoft YaHei"/>
                          <a:cs typeface="Microsoft YaHei"/>
                        </a:rPr>
                        <a:t>中部主題樂園</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2560319">
                <a:tc>
                  <a:txBody>
                    <a:bodyPr/>
                    <a:lstStyle/>
                    <a:p>
                      <a:pPr marL="85090">
                        <a:lnSpc>
                          <a:spcPct val="100000"/>
                        </a:lnSpc>
                        <a:spcBef>
                          <a:spcPts val="180"/>
                        </a:spcBef>
                      </a:pPr>
                      <a:r>
                        <a:rPr sz="1800" spc="20" dirty="0">
                          <a:latin typeface="PMingLiU"/>
                          <a:cs typeface="PMingLiU"/>
                        </a:rPr>
                        <a:t>新北市</a:t>
                      </a:r>
                      <a:r>
                        <a:rPr sz="1800" spc="20" dirty="0">
                          <a:latin typeface="Garamond"/>
                          <a:cs typeface="Garamond"/>
                        </a:rPr>
                        <a:t>:</a:t>
                      </a:r>
                      <a:r>
                        <a:rPr sz="1800" spc="20" dirty="0">
                          <a:latin typeface="PMingLiU"/>
                          <a:cs typeface="PMingLiU"/>
                        </a:rPr>
                        <a:t>野柳海洋世界、</a:t>
                      </a:r>
                      <a:endParaRPr sz="1800">
                        <a:latin typeface="PMingLiU"/>
                        <a:cs typeface="PMingLiU"/>
                      </a:endParaRPr>
                    </a:p>
                    <a:p>
                      <a:pPr marL="85090">
                        <a:lnSpc>
                          <a:spcPct val="100000"/>
                        </a:lnSpc>
                      </a:pPr>
                      <a:r>
                        <a:rPr sz="1800" spc="-5" dirty="0">
                          <a:latin typeface="PMingLiU"/>
                          <a:cs typeface="PMingLiU"/>
                        </a:rPr>
                        <a:t>雲仙樂園。</a:t>
                      </a:r>
                      <a:endParaRPr sz="1800">
                        <a:latin typeface="PMingLiU"/>
                        <a:cs typeface="PMingLiU"/>
                      </a:endParaRPr>
                    </a:p>
                    <a:p>
                      <a:pPr marL="85090">
                        <a:lnSpc>
                          <a:spcPct val="100000"/>
                        </a:lnSpc>
                      </a:pPr>
                      <a:r>
                        <a:rPr sz="1800" spc="-5" dirty="0">
                          <a:latin typeface="PMingLiU"/>
                          <a:cs typeface="PMingLiU"/>
                        </a:rPr>
                        <a:t>桃園縣</a:t>
                      </a:r>
                      <a:r>
                        <a:rPr sz="1800" spc="-5" dirty="0">
                          <a:latin typeface="Garamond"/>
                          <a:cs typeface="Garamond"/>
                        </a:rPr>
                        <a:t>:</a:t>
                      </a:r>
                      <a:r>
                        <a:rPr sz="1800" spc="-5" dirty="0">
                          <a:latin typeface="PMingLiU"/>
                          <a:cs typeface="PMingLiU"/>
                        </a:rPr>
                        <a:t>小人國主題樂園</a:t>
                      </a:r>
                      <a:endParaRPr sz="1800">
                        <a:latin typeface="PMingLiU"/>
                        <a:cs typeface="PMingLiU"/>
                      </a:endParaRPr>
                    </a:p>
                    <a:p>
                      <a:pPr marL="85090">
                        <a:lnSpc>
                          <a:spcPct val="100000"/>
                        </a:lnSpc>
                      </a:pPr>
                      <a:r>
                        <a:rPr sz="1800" dirty="0">
                          <a:latin typeface="PMingLiU"/>
                          <a:cs typeface="PMingLiU"/>
                        </a:rPr>
                        <a:t>。</a:t>
                      </a:r>
                      <a:endParaRPr sz="1800">
                        <a:latin typeface="PMingLiU"/>
                        <a:cs typeface="PMingLiU"/>
                      </a:endParaRPr>
                    </a:p>
                    <a:p>
                      <a:pPr marL="85090">
                        <a:lnSpc>
                          <a:spcPct val="100000"/>
                        </a:lnSpc>
                      </a:pPr>
                      <a:r>
                        <a:rPr sz="1800" spc="20" dirty="0">
                          <a:latin typeface="PMingLiU"/>
                          <a:cs typeface="PMingLiU"/>
                        </a:rPr>
                        <a:t>新竹縣</a:t>
                      </a:r>
                      <a:r>
                        <a:rPr sz="1800" spc="20" dirty="0">
                          <a:latin typeface="Garamond"/>
                          <a:cs typeface="Garamond"/>
                        </a:rPr>
                        <a:t>:</a:t>
                      </a:r>
                      <a:r>
                        <a:rPr sz="1800" spc="20" dirty="0">
                          <a:latin typeface="PMingLiU"/>
                          <a:cs typeface="PMingLiU"/>
                        </a:rPr>
                        <a:t>小叮噹科學主題</a:t>
                      </a:r>
                      <a:endParaRPr sz="1800">
                        <a:latin typeface="PMingLiU"/>
                        <a:cs typeface="PMingLiU"/>
                      </a:endParaRPr>
                    </a:p>
                    <a:p>
                      <a:pPr marL="85090">
                        <a:lnSpc>
                          <a:spcPct val="100000"/>
                        </a:lnSpc>
                      </a:pPr>
                      <a:r>
                        <a:rPr sz="1800" dirty="0">
                          <a:latin typeface="PMingLiU"/>
                          <a:cs typeface="PMingLiU"/>
                        </a:rPr>
                        <a:t>樂園、六福村主題樂園</a:t>
                      </a:r>
                      <a:endParaRPr sz="1800">
                        <a:latin typeface="PMingLiU"/>
                        <a:cs typeface="PMingLiU"/>
                      </a:endParaRPr>
                    </a:p>
                    <a:p>
                      <a:pPr marL="85090">
                        <a:lnSpc>
                          <a:spcPct val="100000"/>
                        </a:lnSpc>
                      </a:pPr>
                      <a:r>
                        <a:rPr sz="1800" spc="-5" dirty="0">
                          <a:latin typeface="PMingLiU"/>
                          <a:cs typeface="PMingLiU"/>
                        </a:rPr>
                        <a:t>、萬瑞森林樂園。</a:t>
                      </a:r>
                      <a:endParaRPr sz="1800">
                        <a:latin typeface="PMingLiU"/>
                        <a:cs typeface="PMingLiU"/>
                      </a:endParaRPr>
                    </a:p>
                    <a:p>
                      <a:pPr marL="85090" marR="89535">
                        <a:lnSpc>
                          <a:spcPct val="100000"/>
                        </a:lnSpc>
                      </a:pPr>
                      <a:r>
                        <a:rPr sz="1800" spc="25" dirty="0">
                          <a:latin typeface="PMingLiU"/>
                          <a:cs typeface="PMingLiU"/>
                        </a:rPr>
                        <a:t>宜蘭</a:t>
                      </a:r>
                      <a:r>
                        <a:rPr sz="1800" spc="20" dirty="0">
                          <a:latin typeface="PMingLiU"/>
                          <a:cs typeface="PMingLiU"/>
                        </a:rPr>
                        <a:t>縣</a:t>
                      </a:r>
                      <a:r>
                        <a:rPr sz="1800" spc="35" dirty="0">
                          <a:latin typeface="Garamond"/>
                          <a:cs typeface="Garamond"/>
                        </a:rPr>
                        <a:t>:</a:t>
                      </a:r>
                      <a:r>
                        <a:rPr sz="1800" spc="25" dirty="0">
                          <a:latin typeface="PMingLiU"/>
                          <a:cs typeface="PMingLiU"/>
                        </a:rPr>
                        <a:t>綠舞</a:t>
                      </a:r>
                      <a:r>
                        <a:rPr sz="1800" spc="35" dirty="0">
                          <a:latin typeface="PMingLiU"/>
                          <a:cs typeface="PMingLiU"/>
                        </a:rPr>
                        <a:t>莊</a:t>
                      </a:r>
                      <a:r>
                        <a:rPr sz="1800" spc="25" dirty="0">
                          <a:latin typeface="PMingLiU"/>
                          <a:cs typeface="PMingLiU"/>
                        </a:rPr>
                        <a:t>園日式</a:t>
                      </a:r>
                      <a:r>
                        <a:rPr sz="1800" dirty="0">
                          <a:latin typeface="PMingLiU"/>
                          <a:cs typeface="PMingLiU"/>
                        </a:rPr>
                        <a:t>主  </a:t>
                      </a:r>
                      <a:r>
                        <a:rPr sz="1800" spc="-5" dirty="0">
                          <a:latin typeface="PMingLiU"/>
                          <a:cs typeface="PMingLiU"/>
                        </a:rPr>
                        <a:t>題遊樂區。</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87630" marR="78105">
                        <a:lnSpc>
                          <a:spcPct val="100000"/>
                        </a:lnSpc>
                        <a:spcBef>
                          <a:spcPts val="180"/>
                        </a:spcBef>
                      </a:pPr>
                      <a:r>
                        <a:rPr sz="1800" spc="20" dirty="0">
                          <a:latin typeface="PMingLiU"/>
                          <a:cs typeface="PMingLiU"/>
                        </a:rPr>
                        <a:t>苗栗縣</a:t>
                      </a:r>
                      <a:r>
                        <a:rPr sz="1800" spc="35" dirty="0">
                          <a:latin typeface="Garamond"/>
                          <a:cs typeface="Garamond"/>
                        </a:rPr>
                        <a:t>:</a:t>
                      </a:r>
                      <a:r>
                        <a:rPr sz="1800" spc="15" dirty="0">
                          <a:latin typeface="PMingLiU"/>
                          <a:cs typeface="PMingLiU"/>
                        </a:rPr>
                        <a:t>香格</a:t>
                      </a:r>
                      <a:r>
                        <a:rPr sz="1800" spc="30" dirty="0">
                          <a:latin typeface="PMingLiU"/>
                          <a:cs typeface="PMingLiU"/>
                        </a:rPr>
                        <a:t>里</a:t>
                      </a:r>
                      <a:r>
                        <a:rPr sz="1800" spc="15" dirty="0">
                          <a:latin typeface="PMingLiU"/>
                          <a:cs typeface="PMingLiU"/>
                        </a:rPr>
                        <a:t>拉樂</a:t>
                      </a:r>
                      <a:r>
                        <a:rPr sz="1800" spc="30" dirty="0">
                          <a:latin typeface="PMingLiU"/>
                          <a:cs typeface="PMingLiU"/>
                        </a:rPr>
                        <a:t>園</a:t>
                      </a:r>
                      <a:r>
                        <a:rPr sz="1800" dirty="0">
                          <a:latin typeface="PMingLiU"/>
                          <a:cs typeface="PMingLiU"/>
                        </a:rPr>
                        <a:t>、  </a:t>
                      </a:r>
                      <a:r>
                        <a:rPr sz="1800" spc="70" dirty="0">
                          <a:latin typeface="PMingLiU"/>
                          <a:cs typeface="PMingLiU"/>
                        </a:rPr>
                        <a:t>火炎山溫泉</a:t>
                      </a:r>
                      <a:r>
                        <a:rPr sz="1800" spc="80" dirty="0">
                          <a:latin typeface="PMingLiU"/>
                          <a:cs typeface="PMingLiU"/>
                        </a:rPr>
                        <a:t>度</a:t>
                      </a:r>
                      <a:r>
                        <a:rPr sz="1800" spc="70" dirty="0">
                          <a:latin typeface="PMingLiU"/>
                          <a:cs typeface="PMingLiU"/>
                        </a:rPr>
                        <a:t>假</a:t>
                      </a:r>
                      <a:r>
                        <a:rPr sz="1800" spc="85" dirty="0">
                          <a:latin typeface="PMingLiU"/>
                          <a:cs typeface="PMingLiU"/>
                        </a:rPr>
                        <a:t>村</a:t>
                      </a:r>
                      <a:r>
                        <a:rPr sz="1800" spc="75" dirty="0">
                          <a:latin typeface="PMingLiU"/>
                          <a:cs typeface="PMingLiU"/>
                        </a:rPr>
                        <a:t>、</a:t>
                      </a:r>
                      <a:r>
                        <a:rPr sz="1800" dirty="0">
                          <a:latin typeface="PMingLiU"/>
                          <a:cs typeface="PMingLiU"/>
                        </a:rPr>
                        <a:t>西  湖渡假村。  台中市</a:t>
                      </a:r>
                      <a:r>
                        <a:rPr sz="1800" dirty="0">
                          <a:latin typeface="Garamond"/>
                          <a:cs typeface="Garamond"/>
                        </a:rPr>
                        <a:t>:</a:t>
                      </a:r>
                      <a:r>
                        <a:rPr sz="1800" dirty="0">
                          <a:latin typeface="PMingLiU"/>
                          <a:cs typeface="PMingLiU"/>
                        </a:rPr>
                        <a:t>東勢林場遊樂區</a:t>
                      </a:r>
                      <a:endParaRPr sz="1800">
                        <a:latin typeface="PMingLiU"/>
                        <a:cs typeface="PMingLiU"/>
                      </a:endParaRPr>
                    </a:p>
                    <a:p>
                      <a:pPr marL="87630">
                        <a:lnSpc>
                          <a:spcPct val="100000"/>
                        </a:lnSpc>
                      </a:pPr>
                      <a:r>
                        <a:rPr sz="1800" dirty="0">
                          <a:latin typeface="PMingLiU"/>
                          <a:cs typeface="PMingLiU"/>
                        </a:rPr>
                        <a:t>、麗寶樂園。</a:t>
                      </a:r>
                      <a:endParaRPr sz="1800">
                        <a:latin typeface="PMingLiU"/>
                        <a:cs typeface="PMingLiU"/>
                      </a:endParaRPr>
                    </a:p>
                    <a:p>
                      <a:pPr marL="87630" marR="78105">
                        <a:lnSpc>
                          <a:spcPct val="100000"/>
                        </a:lnSpc>
                      </a:pPr>
                      <a:r>
                        <a:rPr sz="1800" spc="20" dirty="0">
                          <a:latin typeface="PMingLiU"/>
                          <a:cs typeface="PMingLiU"/>
                        </a:rPr>
                        <a:t>南投縣</a:t>
                      </a:r>
                      <a:r>
                        <a:rPr sz="1800" spc="35" dirty="0">
                          <a:latin typeface="Garamond"/>
                          <a:cs typeface="Garamond"/>
                        </a:rPr>
                        <a:t>:</a:t>
                      </a:r>
                      <a:r>
                        <a:rPr sz="1800" spc="15" dirty="0">
                          <a:latin typeface="PMingLiU"/>
                          <a:cs typeface="PMingLiU"/>
                        </a:rPr>
                        <a:t>泰雅</a:t>
                      </a:r>
                      <a:r>
                        <a:rPr sz="1800" spc="30" dirty="0">
                          <a:latin typeface="PMingLiU"/>
                          <a:cs typeface="PMingLiU"/>
                        </a:rPr>
                        <a:t>渡</a:t>
                      </a:r>
                      <a:r>
                        <a:rPr sz="1800" spc="15" dirty="0">
                          <a:latin typeface="PMingLiU"/>
                          <a:cs typeface="PMingLiU"/>
                        </a:rPr>
                        <a:t>假</a:t>
                      </a:r>
                      <a:r>
                        <a:rPr sz="1800" spc="25" dirty="0">
                          <a:latin typeface="PMingLiU"/>
                          <a:cs typeface="PMingLiU"/>
                        </a:rPr>
                        <a:t>村</a:t>
                      </a:r>
                      <a:r>
                        <a:rPr sz="1800" spc="20" dirty="0">
                          <a:latin typeface="PMingLiU"/>
                          <a:cs typeface="PMingLiU"/>
                        </a:rPr>
                        <a:t>、</a:t>
                      </a:r>
                      <a:r>
                        <a:rPr sz="1800" dirty="0">
                          <a:latin typeface="PMingLiU"/>
                          <a:cs typeface="PMingLiU"/>
                        </a:rPr>
                        <a:t>九  </a:t>
                      </a:r>
                      <a:r>
                        <a:rPr sz="1800" spc="70" dirty="0">
                          <a:latin typeface="PMingLiU"/>
                          <a:cs typeface="PMingLiU"/>
                        </a:rPr>
                        <a:t>族文化村、</a:t>
                      </a:r>
                      <a:r>
                        <a:rPr sz="1800" spc="80" dirty="0">
                          <a:latin typeface="PMingLiU"/>
                          <a:cs typeface="PMingLiU"/>
                        </a:rPr>
                        <a:t>杉</a:t>
                      </a:r>
                      <a:r>
                        <a:rPr sz="1800" spc="70" dirty="0">
                          <a:latin typeface="PMingLiU"/>
                          <a:cs typeface="PMingLiU"/>
                        </a:rPr>
                        <a:t>林溪森</a:t>
                      </a:r>
                      <a:r>
                        <a:rPr sz="1800" dirty="0">
                          <a:latin typeface="PMingLiU"/>
                          <a:cs typeface="PMingLiU"/>
                        </a:rPr>
                        <a:t>林  生態渡假園區。  雲林縣</a:t>
                      </a:r>
                      <a:r>
                        <a:rPr sz="1800" dirty="0">
                          <a:latin typeface="Garamond"/>
                          <a:cs typeface="Garamond"/>
                        </a:rPr>
                        <a:t>:</a:t>
                      </a:r>
                      <a:r>
                        <a:rPr sz="1800" dirty="0">
                          <a:latin typeface="PMingLiU"/>
                          <a:cs typeface="PMingLiU"/>
                        </a:rPr>
                        <a:t>劍湖山世界。</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370840">
                <a:tc>
                  <a:txBody>
                    <a:bodyPr/>
                    <a:lstStyle/>
                    <a:p>
                      <a:pPr marL="1085215">
                        <a:lnSpc>
                          <a:spcPct val="100000"/>
                        </a:lnSpc>
                        <a:spcBef>
                          <a:spcPts val="185"/>
                        </a:spcBef>
                      </a:pPr>
                      <a:r>
                        <a:rPr sz="1800" b="1" dirty="0">
                          <a:solidFill>
                            <a:srgbClr val="FFFFFF"/>
                          </a:solidFill>
                          <a:latin typeface="Microsoft YaHei"/>
                          <a:cs typeface="Microsoft YaHei"/>
                        </a:rPr>
                        <a:t>南部主題樂園</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1087755">
                        <a:lnSpc>
                          <a:spcPct val="100000"/>
                        </a:lnSpc>
                        <a:spcBef>
                          <a:spcPts val="185"/>
                        </a:spcBef>
                      </a:pPr>
                      <a:r>
                        <a:rPr sz="1800" b="1" spc="-5" dirty="0">
                          <a:solidFill>
                            <a:srgbClr val="FFFFFF"/>
                          </a:solidFill>
                          <a:latin typeface="Microsoft YaHei"/>
                          <a:cs typeface="Microsoft YaHei"/>
                        </a:rPr>
                        <a:t>東部主題樂園</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2247734">
                <a:tc>
                  <a:txBody>
                    <a:bodyPr/>
                    <a:lstStyle/>
                    <a:p>
                      <a:pPr marL="85090">
                        <a:lnSpc>
                          <a:spcPct val="100000"/>
                        </a:lnSpc>
                        <a:spcBef>
                          <a:spcPts val="185"/>
                        </a:spcBef>
                      </a:pPr>
                      <a:r>
                        <a:rPr sz="1800" spc="20" dirty="0">
                          <a:latin typeface="PMingLiU"/>
                          <a:cs typeface="PMingLiU"/>
                        </a:rPr>
                        <a:t>台南市</a:t>
                      </a:r>
                      <a:r>
                        <a:rPr sz="1800" spc="20" dirty="0">
                          <a:latin typeface="Garamond"/>
                          <a:cs typeface="Garamond"/>
                        </a:rPr>
                        <a:t>:</a:t>
                      </a:r>
                      <a:r>
                        <a:rPr sz="1800" spc="20" dirty="0">
                          <a:latin typeface="PMingLiU"/>
                          <a:cs typeface="PMingLiU"/>
                        </a:rPr>
                        <a:t>頑皮世界、尖山</a:t>
                      </a:r>
                      <a:endParaRPr sz="1800">
                        <a:latin typeface="PMingLiU"/>
                        <a:cs typeface="PMingLiU"/>
                      </a:endParaRPr>
                    </a:p>
                    <a:p>
                      <a:pPr marL="85090">
                        <a:lnSpc>
                          <a:spcPct val="100000"/>
                        </a:lnSpc>
                      </a:pPr>
                      <a:r>
                        <a:rPr sz="1800" spc="-5" dirty="0">
                          <a:latin typeface="PMingLiU"/>
                          <a:cs typeface="PMingLiU"/>
                        </a:rPr>
                        <a:t>埤江南渡假村。</a:t>
                      </a:r>
                      <a:endParaRPr sz="1800">
                        <a:latin typeface="PMingLiU"/>
                        <a:cs typeface="PMingLiU"/>
                      </a:endParaRPr>
                    </a:p>
                    <a:p>
                      <a:pPr marL="85090">
                        <a:lnSpc>
                          <a:spcPct val="100000"/>
                        </a:lnSpc>
                      </a:pPr>
                      <a:r>
                        <a:rPr sz="1800" spc="-5" dirty="0">
                          <a:latin typeface="PMingLiU"/>
                          <a:cs typeface="PMingLiU"/>
                        </a:rPr>
                        <a:t>高雄市</a:t>
                      </a:r>
                      <a:r>
                        <a:rPr sz="1800" spc="-5" dirty="0">
                          <a:latin typeface="Garamond"/>
                          <a:cs typeface="Garamond"/>
                        </a:rPr>
                        <a:t>:</a:t>
                      </a:r>
                      <a:r>
                        <a:rPr sz="1800" spc="-5" dirty="0">
                          <a:latin typeface="PMingLiU"/>
                          <a:cs typeface="PMingLiU"/>
                        </a:rPr>
                        <a:t>義大世界。</a:t>
                      </a:r>
                      <a:endParaRPr sz="1800">
                        <a:latin typeface="PMingLiU"/>
                        <a:cs typeface="PMingLiU"/>
                      </a:endParaRPr>
                    </a:p>
                    <a:p>
                      <a:pPr marL="85090" marR="80010">
                        <a:lnSpc>
                          <a:spcPts val="2220"/>
                        </a:lnSpc>
                        <a:spcBef>
                          <a:spcPts val="25"/>
                        </a:spcBef>
                      </a:pPr>
                      <a:r>
                        <a:rPr sz="1800" spc="20" dirty="0">
                          <a:latin typeface="PMingLiU"/>
                          <a:cs typeface="PMingLiU"/>
                        </a:rPr>
                        <a:t>屏東縣</a:t>
                      </a:r>
                      <a:r>
                        <a:rPr sz="1800" spc="20" dirty="0">
                          <a:latin typeface="Garamond"/>
                          <a:cs typeface="Garamond"/>
                        </a:rPr>
                        <a:t>:</a:t>
                      </a:r>
                      <a:r>
                        <a:rPr sz="1800" spc="20" dirty="0">
                          <a:latin typeface="PMingLiU"/>
                          <a:cs typeface="PMingLiU"/>
                        </a:rPr>
                        <a:t>八大森林樂園、  </a:t>
                      </a:r>
                      <a:r>
                        <a:rPr sz="1800" spc="70" dirty="0">
                          <a:latin typeface="PMingLiU"/>
                          <a:cs typeface="PMingLiU"/>
                        </a:rPr>
                        <a:t>小墾丁渡假</a:t>
                      </a:r>
                      <a:r>
                        <a:rPr sz="1800" spc="75" dirty="0">
                          <a:latin typeface="PMingLiU"/>
                          <a:cs typeface="PMingLiU"/>
                        </a:rPr>
                        <a:t>村</a:t>
                      </a:r>
                      <a:r>
                        <a:rPr sz="1800" spc="70" dirty="0">
                          <a:latin typeface="PMingLiU"/>
                          <a:cs typeface="PMingLiU"/>
                        </a:rPr>
                        <a:t>、大路觀</a:t>
                      </a:r>
                      <a:endParaRPr sz="1800">
                        <a:latin typeface="PMingLiU"/>
                        <a:cs typeface="PMingLiU"/>
                      </a:endParaRPr>
                    </a:p>
                    <a:p>
                      <a:pPr marL="85090">
                        <a:lnSpc>
                          <a:spcPts val="2020"/>
                        </a:lnSpc>
                      </a:pPr>
                      <a:r>
                        <a:rPr sz="1800" dirty="0">
                          <a:latin typeface="PMingLiU"/>
                          <a:cs typeface="PMingLiU"/>
                        </a:rPr>
                        <a:t>主題樂園。</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87630">
                        <a:lnSpc>
                          <a:spcPct val="100000"/>
                        </a:lnSpc>
                        <a:spcBef>
                          <a:spcPts val="185"/>
                        </a:spcBef>
                      </a:pPr>
                      <a:r>
                        <a:rPr sz="1800" spc="20" dirty="0">
                          <a:latin typeface="PMingLiU"/>
                          <a:cs typeface="PMingLiU"/>
                        </a:rPr>
                        <a:t>花蓮縣</a:t>
                      </a:r>
                      <a:r>
                        <a:rPr sz="1800" spc="20" dirty="0">
                          <a:latin typeface="Garamond"/>
                          <a:cs typeface="Garamond"/>
                        </a:rPr>
                        <a:t>:</a:t>
                      </a:r>
                      <a:r>
                        <a:rPr sz="1800" spc="20" dirty="0">
                          <a:latin typeface="PMingLiU"/>
                          <a:cs typeface="PMingLiU"/>
                        </a:rPr>
                        <a:t>遠雄海洋公園、</a:t>
                      </a:r>
                      <a:endParaRPr sz="1800">
                        <a:latin typeface="PMingLiU"/>
                        <a:cs typeface="PMingLiU"/>
                      </a:endParaRPr>
                    </a:p>
                    <a:p>
                      <a:pPr marL="87630">
                        <a:lnSpc>
                          <a:spcPct val="100000"/>
                        </a:lnSpc>
                      </a:pPr>
                      <a:r>
                        <a:rPr sz="1800" dirty="0">
                          <a:latin typeface="PMingLiU"/>
                          <a:cs typeface="PMingLiU"/>
                        </a:rPr>
                        <a:t>怡園渡假村。</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bl>
          </a:graphicData>
        </a:graphic>
      </p:graphicFrame>
      <p:sp>
        <p:nvSpPr>
          <p:cNvPr id="4" name="object 4"/>
          <p:cNvSpPr/>
          <p:nvPr/>
        </p:nvSpPr>
        <p:spPr>
          <a:xfrm>
            <a:off x="1214627" y="3430523"/>
            <a:ext cx="633984" cy="623315"/>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535940" y="2170490"/>
            <a:ext cx="2821305" cy="1687830"/>
          </a:xfrm>
          <a:prstGeom prst="rect">
            <a:avLst/>
          </a:prstGeom>
        </p:spPr>
        <p:txBody>
          <a:bodyPr vert="horz" wrap="square" lIns="0" tIns="0" rIns="0" bIns="0" rtlCol="0">
            <a:spAutoFit/>
          </a:bodyPr>
          <a:lstStyle/>
          <a:p>
            <a:pPr marL="12700" marR="5080" algn="just">
              <a:lnSpc>
                <a:spcPct val="99300"/>
              </a:lnSpc>
            </a:pPr>
            <a:r>
              <a:rPr sz="2200" dirty="0">
                <a:solidFill>
                  <a:srgbClr val="FFFFFF"/>
                </a:solidFill>
                <a:latin typeface="PMingLiU"/>
                <a:cs typeface="PMingLiU"/>
              </a:rPr>
              <a:t>觀</a:t>
            </a:r>
            <a:r>
              <a:rPr sz="2200" spc="-5" dirty="0">
                <a:solidFill>
                  <a:srgbClr val="FFFFFF"/>
                </a:solidFill>
                <a:latin typeface="PMingLiU"/>
                <a:cs typeface="PMingLiU"/>
              </a:rPr>
              <a:t>光遊樂業</a:t>
            </a:r>
            <a:r>
              <a:rPr sz="2200" dirty="0">
                <a:solidFill>
                  <a:srgbClr val="FFFFFF"/>
                </a:solidFill>
                <a:latin typeface="PMingLiU"/>
                <a:cs typeface="PMingLiU"/>
              </a:rPr>
              <a:t>係</a:t>
            </a:r>
            <a:r>
              <a:rPr sz="2200" spc="-5" dirty="0">
                <a:solidFill>
                  <a:srgbClr val="FFFFFF"/>
                </a:solidFill>
                <a:latin typeface="PMingLiU"/>
                <a:cs typeface="PMingLiU"/>
              </a:rPr>
              <a:t>指經主管  </a:t>
            </a:r>
            <a:r>
              <a:rPr sz="2200" spc="0" dirty="0">
                <a:solidFill>
                  <a:srgbClr val="FFFFFF"/>
                </a:solidFill>
                <a:latin typeface="PMingLiU"/>
                <a:cs typeface="PMingLiU"/>
              </a:rPr>
              <a:t>機</a:t>
            </a:r>
            <a:r>
              <a:rPr sz="2200" spc="-5" dirty="0">
                <a:solidFill>
                  <a:srgbClr val="FFFFFF"/>
                </a:solidFill>
                <a:latin typeface="PMingLiU"/>
                <a:cs typeface="PMingLiU"/>
              </a:rPr>
              <a:t>關核</a:t>
            </a:r>
            <a:r>
              <a:rPr sz="2200" spc="0" dirty="0">
                <a:solidFill>
                  <a:srgbClr val="FFFFFF"/>
                </a:solidFill>
                <a:latin typeface="PMingLiU"/>
                <a:cs typeface="PMingLiU"/>
              </a:rPr>
              <a:t>准</a:t>
            </a:r>
            <a:r>
              <a:rPr sz="2200" spc="-5" dirty="0">
                <a:solidFill>
                  <a:srgbClr val="FFFFFF"/>
                </a:solidFill>
                <a:latin typeface="PMingLiU"/>
                <a:cs typeface="PMingLiU"/>
              </a:rPr>
              <a:t>經</a:t>
            </a:r>
            <a:r>
              <a:rPr sz="2200" spc="0" dirty="0">
                <a:solidFill>
                  <a:srgbClr val="FFFFFF"/>
                </a:solidFill>
                <a:latin typeface="PMingLiU"/>
                <a:cs typeface="PMingLiU"/>
              </a:rPr>
              <a:t>營</a:t>
            </a:r>
            <a:r>
              <a:rPr sz="2200" spc="-5" dirty="0">
                <a:solidFill>
                  <a:srgbClr val="FFFFFF"/>
                </a:solidFill>
                <a:latin typeface="PMingLiU"/>
                <a:cs typeface="PMingLiU"/>
              </a:rPr>
              <a:t>觀光</a:t>
            </a:r>
            <a:r>
              <a:rPr sz="2200" spc="0" dirty="0">
                <a:solidFill>
                  <a:srgbClr val="FFFFFF"/>
                </a:solidFill>
                <a:latin typeface="PMingLiU"/>
                <a:cs typeface="PMingLiU"/>
              </a:rPr>
              <a:t>遊</a:t>
            </a:r>
            <a:r>
              <a:rPr sz="2200" spc="-5" dirty="0">
                <a:solidFill>
                  <a:srgbClr val="FFFFFF"/>
                </a:solidFill>
                <a:latin typeface="PMingLiU"/>
                <a:cs typeface="PMingLiU"/>
              </a:rPr>
              <a:t>樂  </a:t>
            </a:r>
            <a:r>
              <a:rPr sz="2200" spc="0" dirty="0">
                <a:solidFill>
                  <a:srgbClr val="FFFFFF"/>
                </a:solidFill>
                <a:latin typeface="PMingLiU"/>
                <a:cs typeface="PMingLiU"/>
              </a:rPr>
              <a:t>業</a:t>
            </a:r>
            <a:r>
              <a:rPr sz="2200" spc="-5" dirty="0">
                <a:solidFill>
                  <a:srgbClr val="FFFFFF"/>
                </a:solidFill>
                <a:latin typeface="PMingLiU"/>
                <a:cs typeface="PMingLiU"/>
              </a:rPr>
              <a:t>設施</a:t>
            </a:r>
            <a:r>
              <a:rPr sz="2200" spc="0" dirty="0">
                <a:solidFill>
                  <a:srgbClr val="FFFFFF"/>
                </a:solidFill>
                <a:latin typeface="PMingLiU"/>
                <a:cs typeface="PMingLiU"/>
              </a:rPr>
              <a:t>之</a:t>
            </a:r>
            <a:r>
              <a:rPr sz="2200" spc="-5" dirty="0">
                <a:solidFill>
                  <a:srgbClr val="FFFFFF"/>
                </a:solidFill>
                <a:latin typeface="PMingLiU"/>
                <a:cs typeface="PMingLiU"/>
              </a:rPr>
              <a:t>營</a:t>
            </a:r>
            <a:r>
              <a:rPr sz="2200" spc="0" dirty="0">
                <a:solidFill>
                  <a:srgbClr val="FFFFFF"/>
                </a:solidFill>
                <a:latin typeface="PMingLiU"/>
                <a:cs typeface="PMingLiU"/>
              </a:rPr>
              <a:t>利</a:t>
            </a:r>
            <a:r>
              <a:rPr sz="2200" spc="-5" dirty="0">
                <a:solidFill>
                  <a:srgbClr val="FFFFFF"/>
                </a:solidFill>
                <a:latin typeface="PMingLiU"/>
                <a:cs typeface="PMingLiU"/>
              </a:rPr>
              <a:t>事業</a:t>
            </a:r>
            <a:r>
              <a:rPr sz="2200" spc="0" dirty="0">
                <a:solidFill>
                  <a:srgbClr val="FFFFFF"/>
                </a:solidFill>
                <a:latin typeface="PMingLiU"/>
                <a:cs typeface="PMingLiU"/>
              </a:rPr>
              <a:t>，</a:t>
            </a:r>
            <a:r>
              <a:rPr sz="2200" spc="-5" dirty="0">
                <a:solidFill>
                  <a:srgbClr val="FFFFFF"/>
                </a:solidFill>
                <a:latin typeface="PMingLiU"/>
                <a:cs typeface="PMingLiU"/>
              </a:rPr>
              <a:t>目  </a:t>
            </a:r>
            <a:r>
              <a:rPr sz="2200" spc="0" dirty="0">
                <a:solidFill>
                  <a:srgbClr val="FFFFFF"/>
                </a:solidFill>
                <a:latin typeface="PMingLiU"/>
                <a:cs typeface="PMingLiU"/>
              </a:rPr>
              <a:t>前</a:t>
            </a:r>
            <a:r>
              <a:rPr sz="2200" spc="-5" dirty="0">
                <a:solidFill>
                  <a:srgbClr val="FFFFFF"/>
                </a:solidFill>
                <a:latin typeface="PMingLiU"/>
                <a:cs typeface="PMingLiU"/>
              </a:rPr>
              <a:t>領有</a:t>
            </a:r>
            <a:r>
              <a:rPr sz="2200" spc="0" dirty="0">
                <a:solidFill>
                  <a:srgbClr val="FFFFFF"/>
                </a:solidFill>
                <a:latin typeface="PMingLiU"/>
                <a:cs typeface="PMingLiU"/>
              </a:rPr>
              <a:t>執</a:t>
            </a:r>
            <a:r>
              <a:rPr sz="2200" spc="-5" dirty="0">
                <a:solidFill>
                  <a:srgbClr val="FFFFFF"/>
                </a:solidFill>
                <a:latin typeface="PMingLiU"/>
                <a:cs typeface="PMingLiU"/>
              </a:rPr>
              <a:t>照</a:t>
            </a:r>
            <a:r>
              <a:rPr sz="2200" spc="0" dirty="0">
                <a:solidFill>
                  <a:srgbClr val="FFFFFF"/>
                </a:solidFill>
                <a:latin typeface="PMingLiU"/>
                <a:cs typeface="PMingLiU"/>
              </a:rPr>
              <a:t>且</a:t>
            </a:r>
            <a:r>
              <a:rPr sz="2200" spc="-5" dirty="0">
                <a:solidFill>
                  <a:srgbClr val="FFFFFF"/>
                </a:solidFill>
                <a:latin typeface="PMingLiU"/>
                <a:cs typeface="PMingLiU"/>
              </a:rPr>
              <a:t>經營</a:t>
            </a:r>
            <a:r>
              <a:rPr sz="2200" spc="0" dirty="0">
                <a:solidFill>
                  <a:srgbClr val="FFFFFF"/>
                </a:solidFill>
                <a:latin typeface="PMingLiU"/>
                <a:cs typeface="PMingLiU"/>
              </a:rPr>
              <a:t>中</a:t>
            </a:r>
            <a:r>
              <a:rPr sz="2200" spc="-5" dirty="0">
                <a:solidFill>
                  <a:srgbClr val="FFFFFF"/>
                </a:solidFill>
                <a:latin typeface="PMingLiU"/>
                <a:cs typeface="PMingLiU"/>
              </a:rPr>
              <a:t>業  </a:t>
            </a:r>
            <a:r>
              <a:rPr sz="2200" spc="5" dirty="0">
                <a:solidFill>
                  <a:srgbClr val="FFFFFF"/>
                </a:solidFill>
                <a:latin typeface="PMingLiU"/>
                <a:cs typeface="PMingLiU"/>
              </a:rPr>
              <a:t>者計有</a:t>
            </a:r>
            <a:r>
              <a:rPr sz="2200" b="1" spc="5" dirty="0">
                <a:solidFill>
                  <a:srgbClr val="FF0000"/>
                </a:solidFill>
                <a:latin typeface="Garamond"/>
                <a:cs typeface="Garamond"/>
              </a:rPr>
              <a:t>24</a:t>
            </a:r>
            <a:r>
              <a:rPr sz="2200" spc="5" dirty="0">
                <a:solidFill>
                  <a:srgbClr val="FFFFFF"/>
                </a:solidFill>
                <a:latin typeface="PMingLiU"/>
                <a:cs typeface="PMingLiU"/>
              </a:rPr>
              <a:t>家。</a:t>
            </a:r>
            <a:endParaRPr sz="2200">
              <a:latin typeface="PMingLiU"/>
              <a:cs typeface="PMingLiU"/>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855980">
              <a:lnSpc>
                <a:spcPct val="100000"/>
              </a:lnSpc>
            </a:pPr>
            <a:r>
              <a:rPr spc="5" dirty="0"/>
              <a:t>四大遊</a:t>
            </a:r>
            <a:r>
              <a:rPr spc="-20" dirty="0"/>
              <a:t>樂</a:t>
            </a:r>
            <a:r>
              <a:rPr spc="5" dirty="0"/>
              <a:t>園水上</a:t>
            </a:r>
            <a:r>
              <a:rPr spc="-20" dirty="0"/>
              <a:t>設</a:t>
            </a:r>
            <a:r>
              <a:rPr spc="5" dirty="0"/>
              <a:t>施比較</a:t>
            </a:r>
          </a:p>
        </p:txBody>
      </p:sp>
      <p:graphicFrame>
        <p:nvGraphicFramePr>
          <p:cNvPr id="3" name="object 3"/>
          <p:cNvGraphicFramePr>
            <a:graphicFrameLocks noGrp="1"/>
          </p:cNvGraphicFramePr>
          <p:nvPr/>
        </p:nvGraphicFramePr>
        <p:xfrm>
          <a:off x="1253286" y="1478407"/>
          <a:ext cx="6716395" cy="5135880"/>
        </p:xfrm>
        <a:graphic>
          <a:graphicData uri="http://schemas.openxmlformats.org/drawingml/2006/table">
            <a:tbl>
              <a:tblPr firstRow="1" bandRow="1">
                <a:tableStyleId>{2D5ABB26-0587-4C30-8999-92F81FD0307C}</a:tableStyleId>
              </a:tblPr>
              <a:tblGrid>
                <a:gridCol w="3095066"/>
                <a:gridCol w="3601719"/>
              </a:tblGrid>
              <a:tr h="576071">
                <a:tc>
                  <a:txBody>
                    <a:bodyPr/>
                    <a:lstStyle/>
                    <a:p>
                      <a:pPr marL="247015" algn="ctr">
                        <a:lnSpc>
                          <a:spcPct val="100000"/>
                        </a:lnSpc>
                        <a:spcBef>
                          <a:spcPts val="1395"/>
                        </a:spcBef>
                      </a:pPr>
                      <a:r>
                        <a:rPr sz="1800" b="1" spc="5" dirty="0">
                          <a:solidFill>
                            <a:srgbClr val="FFFFFF"/>
                          </a:solidFill>
                          <a:latin typeface="Microsoft YaHei"/>
                          <a:cs typeface="Microsoft YaHei"/>
                        </a:rPr>
                        <a:t>六福村（</a:t>
                      </a:r>
                      <a:r>
                        <a:rPr sz="1800" b="1" spc="5" dirty="0">
                          <a:solidFill>
                            <a:srgbClr val="FFFFFF"/>
                          </a:solidFill>
                          <a:latin typeface="Garamond"/>
                          <a:cs typeface="Garamond"/>
                        </a:rPr>
                        <a:t>5</a:t>
                      </a:r>
                      <a:r>
                        <a:rPr sz="1800" b="1" spc="5" dirty="0">
                          <a:solidFill>
                            <a:srgbClr val="FFFFFF"/>
                          </a:solidFill>
                          <a:latin typeface="Microsoft YaHei"/>
                          <a:cs typeface="Microsoft YaHei"/>
                        </a:rPr>
                        <a:t>種）</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R="687705" algn="r">
                        <a:lnSpc>
                          <a:spcPct val="100000"/>
                        </a:lnSpc>
                        <a:spcBef>
                          <a:spcPts val="1395"/>
                        </a:spcBef>
                      </a:pPr>
                      <a:r>
                        <a:rPr sz="1800" b="1" spc="10" dirty="0">
                          <a:solidFill>
                            <a:srgbClr val="FFFFFF"/>
                          </a:solidFill>
                          <a:latin typeface="Microsoft YaHei"/>
                          <a:cs typeface="Microsoft YaHei"/>
                        </a:rPr>
                        <a:t>九族文</a:t>
                      </a:r>
                      <a:r>
                        <a:rPr sz="1800" b="1" dirty="0">
                          <a:solidFill>
                            <a:srgbClr val="FFFFFF"/>
                          </a:solidFill>
                          <a:latin typeface="Microsoft YaHei"/>
                          <a:cs typeface="Microsoft YaHei"/>
                        </a:rPr>
                        <a:t>化村（</a:t>
                      </a:r>
                      <a:r>
                        <a:rPr sz="1800" b="1" spc="-5" dirty="0">
                          <a:solidFill>
                            <a:srgbClr val="FFFFFF"/>
                          </a:solidFill>
                          <a:latin typeface="Garamond"/>
                          <a:cs typeface="Garamond"/>
                        </a:rPr>
                        <a:t>2</a:t>
                      </a:r>
                      <a:r>
                        <a:rPr sz="1800" b="1" spc="10" dirty="0">
                          <a:solidFill>
                            <a:srgbClr val="FFFFFF"/>
                          </a:solidFill>
                          <a:latin typeface="Microsoft YaHei"/>
                          <a:cs typeface="Microsoft YaHei"/>
                        </a:rPr>
                        <a:t>種）</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1206881">
                <a:tc>
                  <a:txBody>
                    <a:bodyPr/>
                    <a:lstStyle/>
                    <a:p>
                      <a:pPr marL="41910">
                        <a:lnSpc>
                          <a:spcPct val="100000"/>
                        </a:lnSpc>
                        <a:spcBef>
                          <a:spcPts val="1390"/>
                        </a:spcBef>
                        <a:tabLst>
                          <a:tab pos="956310" algn="l"/>
                          <a:tab pos="1871345" algn="l"/>
                        </a:tabLst>
                      </a:pPr>
                      <a:r>
                        <a:rPr sz="1800" dirty="0">
                          <a:latin typeface="PMingLiU"/>
                          <a:cs typeface="PMingLiU"/>
                        </a:rPr>
                        <a:t>大峽谷	獨木舟	急流泛舟</a:t>
                      </a:r>
                      <a:endParaRPr sz="1800">
                        <a:latin typeface="PMingLiU"/>
                        <a:cs typeface="PMingLiU"/>
                      </a:endParaRPr>
                    </a:p>
                    <a:p>
                      <a:pPr>
                        <a:lnSpc>
                          <a:spcPct val="100000"/>
                        </a:lnSpc>
                        <a:spcBef>
                          <a:spcPts val="35"/>
                        </a:spcBef>
                      </a:pPr>
                      <a:endParaRPr sz="1850">
                        <a:latin typeface="Times New Roman"/>
                        <a:cs typeface="Times New Roman"/>
                      </a:endParaRPr>
                    </a:p>
                    <a:p>
                      <a:pPr marL="41910">
                        <a:lnSpc>
                          <a:spcPct val="100000"/>
                        </a:lnSpc>
                        <a:tabLst>
                          <a:tab pos="1184910" algn="l"/>
                        </a:tabLst>
                      </a:pPr>
                      <a:r>
                        <a:rPr sz="1800" spc="-5" dirty="0">
                          <a:latin typeface="PMingLiU"/>
                          <a:cs typeface="PMingLiU"/>
                        </a:rPr>
                        <a:t>火山歷險	六福村水樂園</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302260">
                        <a:lnSpc>
                          <a:spcPct val="100000"/>
                        </a:lnSpc>
                        <a:spcBef>
                          <a:spcPts val="1390"/>
                        </a:spcBef>
                      </a:pPr>
                      <a:r>
                        <a:rPr sz="1800" dirty="0">
                          <a:latin typeface="PMingLiU"/>
                          <a:cs typeface="PMingLiU"/>
                        </a:rPr>
                        <a:t>加勒比海探險</a:t>
                      </a:r>
                      <a:endParaRPr sz="1800">
                        <a:latin typeface="PMingLiU"/>
                        <a:cs typeface="PMingLiU"/>
                      </a:endParaRPr>
                    </a:p>
                    <a:p>
                      <a:pPr>
                        <a:lnSpc>
                          <a:spcPct val="100000"/>
                        </a:lnSpc>
                        <a:spcBef>
                          <a:spcPts val="35"/>
                        </a:spcBef>
                      </a:pPr>
                      <a:endParaRPr sz="1850">
                        <a:latin typeface="Times New Roman"/>
                        <a:cs typeface="Times New Roman"/>
                      </a:endParaRPr>
                    </a:p>
                    <a:p>
                      <a:pPr marL="302260">
                        <a:lnSpc>
                          <a:spcPct val="100000"/>
                        </a:lnSpc>
                      </a:pPr>
                      <a:r>
                        <a:rPr sz="1800" spc="-5" dirty="0">
                          <a:latin typeface="PMingLiU"/>
                          <a:cs typeface="PMingLiU"/>
                        </a:rPr>
                        <a:t>金礦山探險</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596900">
                <a:tc>
                  <a:txBody>
                    <a:bodyPr/>
                    <a:lstStyle/>
                    <a:p>
                      <a:pPr marL="248285" algn="ctr">
                        <a:lnSpc>
                          <a:spcPct val="100000"/>
                        </a:lnSpc>
                        <a:spcBef>
                          <a:spcPts val="1395"/>
                        </a:spcBef>
                      </a:pPr>
                      <a:r>
                        <a:rPr sz="1800" b="1" spc="5" dirty="0">
                          <a:solidFill>
                            <a:srgbClr val="FFFFFF"/>
                          </a:solidFill>
                          <a:latin typeface="Microsoft YaHei"/>
                          <a:cs typeface="Microsoft YaHei"/>
                        </a:rPr>
                        <a:t>麗寶樂園（</a:t>
                      </a:r>
                      <a:r>
                        <a:rPr sz="1800" b="1" spc="5" dirty="0">
                          <a:solidFill>
                            <a:srgbClr val="FFFFFF"/>
                          </a:solidFill>
                          <a:latin typeface="Garamond"/>
                          <a:cs typeface="Garamond"/>
                        </a:rPr>
                        <a:t>10</a:t>
                      </a:r>
                      <a:r>
                        <a:rPr sz="1800" b="1" spc="5" dirty="0">
                          <a:solidFill>
                            <a:srgbClr val="FFFFFF"/>
                          </a:solidFill>
                          <a:latin typeface="Microsoft YaHei"/>
                          <a:cs typeface="Microsoft YaHei"/>
                        </a:rPr>
                        <a:t>種）</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R="687705" algn="r">
                        <a:lnSpc>
                          <a:spcPct val="100000"/>
                        </a:lnSpc>
                        <a:spcBef>
                          <a:spcPts val="1395"/>
                        </a:spcBef>
                      </a:pPr>
                      <a:r>
                        <a:rPr sz="1800" b="1" spc="10" dirty="0">
                          <a:solidFill>
                            <a:srgbClr val="FFFFFF"/>
                          </a:solidFill>
                          <a:latin typeface="Microsoft YaHei"/>
                          <a:cs typeface="Microsoft YaHei"/>
                        </a:rPr>
                        <a:t>劍湖山</a:t>
                      </a:r>
                      <a:r>
                        <a:rPr sz="1800" b="1" dirty="0">
                          <a:solidFill>
                            <a:srgbClr val="FFFFFF"/>
                          </a:solidFill>
                          <a:latin typeface="Microsoft YaHei"/>
                          <a:cs typeface="Microsoft YaHei"/>
                        </a:rPr>
                        <a:t>世界（</a:t>
                      </a:r>
                      <a:r>
                        <a:rPr sz="1800" b="1" spc="-5" dirty="0">
                          <a:solidFill>
                            <a:srgbClr val="FFFFFF"/>
                          </a:solidFill>
                          <a:latin typeface="Garamond"/>
                          <a:cs typeface="Garamond"/>
                        </a:rPr>
                        <a:t>9</a:t>
                      </a:r>
                      <a:r>
                        <a:rPr sz="1800" b="1" spc="10" dirty="0">
                          <a:solidFill>
                            <a:srgbClr val="FFFFFF"/>
                          </a:solidFill>
                          <a:latin typeface="Microsoft YaHei"/>
                          <a:cs typeface="Microsoft YaHei"/>
                        </a:rPr>
                        <a:t>種）</a:t>
                      </a:r>
                      <a:endParaRPr sz="18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2743225">
                <a:tc>
                  <a:txBody>
                    <a:bodyPr/>
                    <a:lstStyle/>
                    <a:p>
                      <a:pPr marL="41910">
                        <a:lnSpc>
                          <a:spcPct val="100000"/>
                        </a:lnSpc>
                        <a:spcBef>
                          <a:spcPts val="1395"/>
                        </a:spcBef>
                        <a:tabLst>
                          <a:tab pos="1184910" algn="l"/>
                        </a:tabLst>
                      </a:pPr>
                      <a:r>
                        <a:rPr sz="1800" spc="-5" dirty="0">
                          <a:latin typeface="PMingLiU"/>
                          <a:cs typeface="PMingLiU"/>
                        </a:rPr>
                        <a:t>人魚木舟	叢林泛舟</a:t>
                      </a:r>
                      <a:endParaRPr sz="1800">
                        <a:latin typeface="PMingLiU"/>
                        <a:cs typeface="PMingLiU"/>
                      </a:endParaRPr>
                    </a:p>
                    <a:p>
                      <a:pPr>
                        <a:lnSpc>
                          <a:spcPct val="100000"/>
                        </a:lnSpc>
                        <a:spcBef>
                          <a:spcPts val="30"/>
                        </a:spcBef>
                      </a:pPr>
                      <a:endParaRPr sz="1850">
                        <a:latin typeface="Times New Roman"/>
                        <a:cs typeface="Times New Roman"/>
                      </a:endParaRPr>
                    </a:p>
                    <a:p>
                      <a:pPr marL="41910">
                        <a:lnSpc>
                          <a:spcPct val="100000"/>
                        </a:lnSpc>
                        <a:tabLst>
                          <a:tab pos="1184910" algn="l"/>
                        </a:tabLst>
                      </a:pPr>
                      <a:r>
                        <a:rPr sz="1800" dirty="0">
                          <a:latin typeface="PMingLiU"/>
                          <a:cs typeface="PMingLiU"/>
                        </a:rPr>
                        <a:t>火山冒險	急速勇士</a:t>
                      </a:r>
                      <a:endParaRPr sz="1800">
                        <a:latin typeface="PMingLiU"/>
                        <a:cs typeface="PMingLiU"/>
                      </a:endParaRPr>
                    </a:p>
                    <a:p>
                      <a:pPr marL="41910" marR="523240">
                        <a:lnSpc>
                          <a:spcPct val="200000"/>
                        </a:lnSpc>
                        <a:tabLst>
                          <a:tab pos="956310" algn="l"/>
                          <a:tab pos="1184910" algn="l"/>
                          <a:tab pos="1871345" algn="l"/>
                        </a:tabLst>
                      </a:pPr>
                      <a:r>
                        <a:rPr sz="1800" dirty="0">
                          <a:latin typeface="PMingLiU"/>
                          <a:cs typeface="PMingLiU"/>
                        </a:rPr>
                        <a:t>巫師飛艇		鯊魚浪板  阿酉灣	漂漂河	碰碰船  大海嘯</a:t>
                      </a:r>
                      <a:endParaRPr sz="180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302260">
                        <a:lnSpc>
                          <a:spcPct val="100000"/>
                        </a:lnSpc>
                        <a:spcBef>
                          <a:spcPts val="1395"/>
                        </a:spcBef>
                      </a:pPr>
                      <a:r>
                        <a:rPr sz="1800" spc="-5" dirty="0">
                          <a:latin typeface="PMingLiU"/>
                          <a:cs typeface="PMingLiU"/>
                        </a:rPr>
                        <a:t>龍捲風 大碗公</a:t>
                      </a:r>
                      <a:r>
                        <a:rPr sz="1800" spc="-110" dirty="0">
                          <a:latin typeface="PMingLiU"/>
                          <a:cs typeface="PMingLiU"/>
                        </a:rPr>
                        <a:t> </a:t>
                      </a:r>
                      <a:r>
                        <a:rPr sz="1800" spc="-5" dirty="0">
                          <a:latin typeface="PMingLiU"/>
                          <a:cs typeface="PMingLiU"/>
                        </a:rPr>
                        <a:t>大船塢</a:t>
                      </a:r>
                      <a:endParaRPr sz="1800">
                        <a:latin typeface="PMingLiU"/>
                        <a:cs typeface="PMingLiU"/>
                      </a:endParaRPr>
                    </a:p>
                    <a:p>
                      <a:pPr>
                        <a:lnSpc>
                          <a:spcPct val="100000"/>
                        </a:lnSpc>
                        <a:spcBef>
                          <a:spcPts val="30"/>
                        </a:spcBef>
                      </a:pPr>
                      <a:endParaRPr sz="1850">
                        <a:latin typeface="Times New Roman"/>
                        <a:cs typeface="Times New Roman"/>
                      </a:endParaRPr>
                    </a:p>
                    <a:p>
                      <a:pPr marL="302260">
                        <a:lnSpc>
                          <a:spcPct val="100000"/>
                        </a:lnSpc>
                      </a:pPr>
                      <a:r>
                        <a:rPr sz="1800" dirty="0">
                          <a:latin typeface="PMingLiU"/>
                          <a:cs typeface="PMingLiU"/>
                        </a:rPr>
                        <a:t>威京海灘</a:t>
                      </a:r>
                      <a:r>
                        <a:rPr sz="1800" spc="-125" dirty="0">
                          <a:latin typeface="PMingLiU"/>
                          <a:cs typeface="PMingLiU"/>
                        </a:rPr>
                        <a:t> </a:t>
                      </a:r>
                      <a:r>
                        <a:rPr sz="1800" dirty="0">
                          <a:latin typeface="PMingLiU"/>
                          <a:cs typeface="PMingLiU"/>
                        </a:rPr>
                        <a:t>維京巨浪</a:t>
                      </a:r>
                      <a:endParaRPr sz="1800">
                        <a:latin typeface="PMingLiU"/>
                        <a:cs typeface="PMingLiU"/>
                      </a:endParaRPr>
                    </a:p>
                    <a:p>
                      <a:pPr marL="302260" marR="942340">
                        <a:lnSpc>
                          <a:spcPct val="200000"/>
                        </a:lnSpc>
                      </a:pPr>
                      <a:r>
                        <a:rPr sz="1800" dirty="0">
                          <a:latin typeface="PMingLiU"/>
                          <a:cs typeface="PMingLiU"/>
                        </a:rPr>
                        <a:t>激流獨木舟</a:t>
                      </a:r>
                      <a:r>
                        <a:rPr sz="1800" spc="-125" dirty="0">
                          <a:latin typeface="PMingLiU"/>
                          <a:cs typeface="PMingLiU"/>
                        </a:rPr>
                        <a:t> </a:t>
                      </a:r>
                      <a:r>
                        <a:rPr sz="1800" dirty="0">
                          <a:latin typeface="PMingLiU"/>
                          <a:cs typeface="PMingLiU"/>
                        </a:rPr>
                        <a:t>小威漂漂河  火山島寶藏  小威的海盜村水樂園</a:t>
                      </a:r>
                      <a:endParaRPr sz="180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694180">
              <a:lnSpc>
                <a:spcPct val="100000"/>
              </a:lnSpc>
            </a:pPr>
            <a:r>
              <a:rPr spc="5" dirty="0"/>
              <a:t>四大樂</a:t>
            </a:r>
            <a:r>
              <a:rPr spc="-20" dirty="0"/>
              <a:t>園</a:t>
            </a:r>
            <a:r>
              <a:rPr spc="5" dirty="0"/>
              <a:t>門票比價</a:t>
            </a:r>
          </a:p>
        </p:txBody>
      </p:sp>
      <p:graphicFrame>
        <p:nvGraphicFramePr>
          <p:cNvPr id="3" name="object 3"/>
          <p:cNvGraphicFramePr>
            <a:graphicFrameLocks noGrp="1"/>
          </p:cNvGraphicFramePr>
          <p:nvPr/>
        </p:nvGraphicFramePr>
        <p:xfrm>
          <a:off x="677214" y="1844840"/>
          <a:ext cx="8012430" cy="4471035"/>
        </p:xfrm>
        <a:graphic>
          <a:graphicData uri="http://schemas.openxmlformats.org/drawingml/2006/table">
            <a:tbl>
              <a:tblPr firstRow="1" bandRow="1">
                <a:tableStyleId>{2D5ABB26-0587-4C30-8999-92F81FD0307C}</a:tableStyleId>
              </a:tblPr>
              <a:tblGrid>
                <a:gridCol w="1689785"/>
                <a:gridCol w="1449920"/>
                <a:gridCol w="1598676"/>
                <a:gridCol w="1656270"/>
                <a:gridCol w="1598294"/>
              </a:tblGrid>
              <a:tr h="892917">
                <a:tc>
                  <a:txBody>
                    <a:bodyPr/>
                    <a:lstStyle/>
                    <a:p>
                      <a:endParaRPr/>
                    </a:p>
                  </a:txBody>
                  <a:tcPr marL="0" marR="0" marT="0" marB="0">
                    <a:solidFill>
                      <a:srgbClr val="C0504D"/>
                    </a:solidFill>
                  </a:tcPr>
                </a:tc>
                <a:tc>
                  <a:txBody>
                    <a:bodyPr/>
                    <a:lstStyle/>
                    <a:p>
                      <a:pPr>
                        <a:lnSpc>
                          <a:spcPct val="100000"/>
                        </a:lnSpc>
                        <a:spcBef>
                          <a:spcPts val="40"/>
                        </a:spcBef>
                      </a:pPr>
                      <a:endParaRPr sz="2400">
                        <a:latin typeface="Times New Roman"/>
                        <a:cs typeface="Times New Roman"/>
                      </a:endParaRPr>
                    </a:p>
                    <a:p>
                      <a:pPr marR="26034" algn="ctr">
                        <a:lnSpc>
                          <a:spcPct val="100000"/>
                        </a:lnSpc>
                      </a:pPr>
                      <a:r>
                        <a:rPr sz="1800" b="1" dirty="0">
                          <a:solidFill>
                            <a:srgbClr val="FFFFFF"/>
                          </a:solidFill>
                          <a:latin typeface="Microsoft YaHei"/>
                          <a:cs typeface="Microsoft YaHei"/>
                        </a:rPr>
                        <a:t>六福村</a:t>
                      </a:r>
                      <a:endParaRPr sz="1800">
                        <a:latin typeface="Microsoft YaHei"/>
                        <a:cs typeface="Microsoft YaHei"/>
                      </a:endParaRPr>
                    </a:p>
                  </a:txBody>
                  <a:tcPr marL="0" marR="0" marT="0" marB="0">
                    <a:solidFill>
                      <a:srgbClr val="C0504D"/>
                    </a:solidFill>
                  </a:tcPr>
                </a:tc>
                <a:tc>
                  <a:txBody>
                    <a:bodyPr/>
                    <a:lstStyle/>
                    <a:p>
                      <a:pPr>
                        <a:lnSpc>
                          <a:spcPct val="100000"/>
                        </a:lnSpc>
                        <a:spcBef>
                          <a:spcPts val="40"/>
                        </a:spcBef>
                      </a:pPr>
                      <a:endParaRPr sz="2400">
                        <a:latin typeface="Times New Roman"/>
                        <a:cs typeface="Times New Roman"/>
                      </a:endParaRPr>
                    </a:p>
                    <a:p>
                      <a:pPr marL="113664" algn="ctr">
                        <a:lnSpc>
                          <a:spcPct val="100000"/>
                        </a:lnSpc>
                      </a:pPr>
                      <a:r>
                        <a:rPr sz="1800" b="1" dirty="0">
                          <a:solidFill>
                            <a:srgbClr val="FFFFFF"/>
                          </a:solidFill>
                          <a:latin typeface="Microsoft YaHei"/>
                          <a:cs typeface="Microsoft YaHei"/>
                        </a:rPr>
                        <a:t>麗寶樂園</a:t>
                      </a:r>
                      <a:endParaRPr sz="1800">
                        <a:latin typeface="Microsoft YaHei"/>
                        <a:cs typeface="Microsoft YaHei"/>
                      </a:endParaRPr>
                    </a:p>
                  </a:txBody>
                  <a:tcPr marL="0" marR="0" marT="0" marB="0">
                    <a:solidFill>
                      <a:srgbClr val="C0504D"/>
                    </a:solidFill>
                  </a:tcPr>
                </a:tc>
                <a:tc>
                  <a:txBody>
                    <a:bodyPr/>
                    <a:lstStyle/>
                    <a:p>
                      <a:pPr>
                        <a:lnSpc>
                          <a:spcPct val="100000"/>
                        </a:lnSpc>
                        <a:spcBef>
                          <a:spcPts val="40"/>
                        </a:spcBef>
                      </a:pPr>
                      <a:endParaRPr sz="2400">
                        <a:latin typeface="Times New Roman"/>
                        <a:cs typeface="Times New Roman"/>
                      </a:endParaRPr>
                    </a:p>
                    <a:p>
                      <a:pPr marL="56515" algn="ctr">
                        <a:lnSpc>
                          <a:spcPct val="100000"/>
                        </a:lnSpc>
                      </a:pPr>
                      <a:r>
                        <a:rPr sz="1800" b="1" dirty="0">
                          <a:solidFill>
                            <a:srgbClr val="FFFFFF"/>
                          </a:solidFill>
                          <a:latin typeface="Microsoft YaHei"/>
                          <a:cs typeface="Microsoft YaHei"/>
                        </a:rPr>
                        <a:t>九族文化村</a:t>
                      </a:r>
                      <a:endParaRPr sz="1800">
                        <a:latin typeface="Microsoft YaHei"/>
                        <a:cs typeface="Microsoft YaHei"/>
                      </a:endParaRPr>
                    </a:p>
                  </a:txBody>
                  <a:tcPr marL="0" marR="0" marT="0" marB="0">
                    <a:solidFill>
                      <a:srgbClr val="C0504D"/>
                    </a:solidFill>
                  </a:tcPr>
                </a:tc>
                <a:tc>
                  <a:txBody>
                    <a:bodyPr/>
                    <a:lstStyle/>
                    <a:p>
                      <a:pPr>
                        <a:lnSpc>
                          <a:spcPct val="100000"/>
                        </a:lnSpc>
                        <a:spcBef>
                          <a:spcPts val="40"/>
                        </a:spcBef>
                      </a:pPr>
                      <a:endParaRPr sz="2400">
                        <a:latin typeface="Times New Roman"/>
                        <a:cs typeface="Times New Roman"/>
                      </a:endParaRPr>
                    </a:p>
                    <a:p>
                      <a:pPr marL="227965">
                        <a:lnSpc>
                          <a:spcPct val="100000"/>
                        </a:lnSpc>
                      </a:pPr>
                      <a:r>
                        <a:rPr sz="1800" b="1" dirty="0">
                          <a:solidFill>
                            <a:srgbClr val="FFFFFF"/>
                          </a:solidFill>
                          <a:latin typeface="Microsoft YaHei"/>
                          <a:cs typeface="Microsoft YaHei"/>
                        </a:rPr>
                        <a:t>劍湖山世界</a:t>
                      </a:r>
                      <a:endParaRPr sz="1800">
                        <a:latin typeface="Microsoft YaHei"/>
                        <a:cs typeface="Microsoft YaHei"/>
                      </a:endParaRPr>
                    </a:p>
                  </a:txBody>
                  <a:tcPr marL="0" marR="0" marT="0" marB="0">
                    <a:solidFill>
                      <a:srgbClr val="C0504D"/>
                    </a:solidFill>
                  </a:tcPr>
                </a:tc>
              </a:tr>
              <a:tr h="892917">
                <a:tc>
                  <a:txBody>
                    <a:bodyPr/>
                    <a:lstStyle/>
                    <a:p>
                      <a:pPr>
                        <a:lnSpc>
                          <a:spcPct val="100000"/>
                        </a:lnSpc>
                        <a:spcBef>
                          <a:spcPts val="45"/>
                        </a:spcBef>
                      </a:pPr>
                      <a:endParaRPr sz="2350">
                        <a:latin typeface="Times New Roman"/>
                        <a:cs typeface="Times New Roman"/>
                      </a:endParaRPr>
                    </a:p>
                    <a:p>
                      <a:pPr marL="449580">
                        <a:lnSpc>
                          <a:spcPct val="100000"/>
                        </a:lnSpc>
                      </a:pPr>
                      <a:r>
                        <a:rPr sz="1800" b="1" dirty="0">
                          <a:latin typeface="Microsoft YaHei"/>
                          <a:cs typeface="Microsoft YaHei"/>
                        </a:rPr>
                        <a:t>成人票</a:t>
                      </a:r>
                      <a:endParaRPr sz="1800">
                        <a:latin typeface="Microsoft YaHei"/>
                        <a:cs typeface="Microsoft YaHei"/>
                      </a:endParaRPr>
                    </a:p>
                  </a:txBody>
                  <a:tcPr marL="0" marR="0" marT="0" marB="0">
                    <a:lnL w="12700">
                      <a:solidFill>
                        <a:srgbClr val="C0504D"/>
                      </a:solidFill>
                      <a:prstDash val="solid"/>
                    </a:lnL>
                    <a:lnB w="12700">
                      <a:solidFill>
                        <a:srgbClr val="C0504D"/>
                      </a:solidFill>
                      <a:prstDash val="solid"/>
                    </a:lnB>
                    <a:solidFill>
                      <a:srgbClr val="F4E9E9"/>
                    </a:solidFill>
                  </a:tcPr>
                </a:tc>
                <a:tc>
                  <a:txBody>
                    <a:bodyPr/>
                    <a:lstStyle/>
                    <a:p>
                      <a:pPr>
                        <a:lnSpc>
                          <a:spcPct val="100000"/>
                        </a:lnSpc>
                        <a:spcBef>
                          <a:spcPts val="45"/>
                        </a:spcBef>
                      </a:pPr>
                      <a:endParaRPr sz="2350">
                        <a:latin typeface="Times New Roman"/>
                        <a:cs typeface="Times New Roman"/>
                      </a:endParaRPr>
                    </a:p>
                    <a:p>
                      <a:pPr marR="26034" algn="ctr">
                        <a:lnSpc>
                          <a:spcPct val="100000"/>
                        </a:lnSpc>
                      </a:pPr>
                      <a:r>
                        <a:rPr sz="1800" spc="-5" dirty="0">
                          <a:latin typeface="Garamond"/>
                          <a:cs typeface="Garamond"/>
                        </a:rPr>
                        <a:t>999</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spcBef>
                          <a:spcPts val="45"/>
                        </a:spcBef>
                      </a:pPr>
                      <a:endParaRPr sz="2350">
                        <a:latin typeface="Times New Roman"/>
                        <a:cs typeface="Times New Roman"/>
                      </a:endParaRPr>
                    </a:p>
                    <a:p>
                      <a:pPr marL="113664" algn="ctr">
                        <a:lnSpc>
                          <a:spcPct val="100000"/>
                        </a:lnSpc>
                      </a:pPr>
                      <a:r>
                        <a:rPr sz="1800" spc="-5" dirty="0">
                          <a:latin typeface="Garamond"/>
                          <a:cs typeface="Garamond"/>
                        </a:rPr>
                        <a:t>800</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spcBef>
                          <a:spcPts val="45"/>
                        </a:spcBef>
                      </a:pPr>
                      <a:endParaRPr sz="2350">
                        <a:latin typeface="Times New Roman"/>
                        <a:cs typeface="Times New Roman"/>
                      </a:endParaRPr>
                    </a:p>
                    <a:p>
                      <a:pPr marL="56515" algn="ctr">
                        <a:lnSpc>
                          <a:spcPct val="100000"/>
                        </a:lnSpc>
                      </a:pPr>
                      <a:r>
                        <a:rPr sz="1800" spc="-5" dirty="0">
                          <a:latin typeface="Garamond"/>
                          <a:cs typeface="Garamond"/>
                        </a:rPr>
                        <a:t>780</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spcBef>
                          <a:spcPts val="45"/>
                        </a:spcBef>
                      </a:pPr>
                      <a:endParaRPr sz="2350">
                        <a:latin typeface="Times New Roman"/>
                        <a:cs typeface="Times New Roman"/>
                      </a:endParaRPr>
                    </a:p>
                    <a:p>
                      <a:pPr marL="6985" algn="ctr">
                        <a:lnSpc>
                          <a:spcPct val="100000"/>
                        </a:lnSpc>
                      </a:pPr>
                      <a:r>
                        <a:rPr sz="1800" spc="-5" dirty="0">
                          <a:latin typeface="Garamond"/>
                          <a:cs typeface="Garamond"/>
                        </a:rPr>
                        <a:t>799</a:t>
                      </a:r>
                      <a:endParaRPr sz="1800">
                        <a:latin typeface="Garamond"/>
                        <a:cs typeface="Garamond"/>
                      </a:endParaRPr>
                    </a:p>
                  </a:txBody>
                  <a:tcPr marL="0" marR="0" marT="0" marB="0">
                    <a:lnR w="12700">
                      <a:solidFill>
                        <a:srgbClr val="C0504D"/>
                      </a:solidFill>
                      <a:prstDash val="solid"/>
                    </a:lnR>
                    <a:lnB w="12700">
                      <a:solidFill>
                        <a:srgbClr val="C0504D"/>
                      </a:solidFill>
                      <a:prstDash val="solid"/>
                    </a:lnB>
                    <a:solidFill>
                      <a:srgbClr val="F4E9E9"/>
                    </a:solidFill>
                  </a:tcPr>
                </a:tc>
              </a:tr>
              <a:tr h="892810">
                <a:tc>
                  <a:txBody>
                    <a:bodyPr/>
                    <a:lstStyle/>
                    <a:p>
                      <a:pPr>
                        <a:lnSpc>
                          <a:spcPct val="100000"/>
                        </a:lnSpc>
                        <a:spcBef>
                          <a:spcPts val="50"/>
                        </a:spcBef>
                      </a:pPr>
                      <a:endParaRPr sz="2350">
                        <a:latin typeface="Times New Roman"/>
                        <a:cs typeface="Times New Roman"/>
                      </a:endParaRPr>
                    </a:p>
                    <a:p>
                      <a:pPr marL="449580">
                        <a:lnSpc>
                          <a:spcPct val="100000"/>
                        </a:lnSpc>
                      </a:pPr>
                      <a:r>
                        <a:rPr sz="1800" b="1" spc="-5" dirty="0">
                          <a:latin typeface="Microsoft YaHei"/>
                          <a:cs typeface="Microsoft YaHei"/>
                        </a:rPr>
                        <a:t>學生票</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R="26034" algn="ctr">
                        <a:lnSpc>
                          <a:spcPct val="100000"/>
                        </a:lnSpc>
                      </a:pPr>
                      <a:r>
                        <a:rPr sz="1800" spc="-5" dirty="0">
                          <a:latin typeface="Garamond"/>
                          <a:cs typeface="Garamond"/>
                        </a:rPr>
                        <a:t>899</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113664" algn="ctr">
                        <a:lnSpc>
                          <a:spcPct val="100000"/>
                        </a:lnSpc>
                      </a:pPr>
                      <a:r>
                        <a:rPr sz="1800" spc="-5" dirty="0">
                          <a:latin typeface="Garamond"/>
                          <a:cs typeface="Garamond"/>
                        </a:rPr>
                        <a:t>700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56515" algn="ctr">
                        <a:lnSpc>
                          <a:spcPct val="100000"/>
                        </a:lnSpc>
                      </a:pPr>
                      <a:r>
                        <a:rPr sz="1800" spc="-5" dirty="0">
                          <a:latin typeface="Garamond"/>
                          <a:cs typeface="Garamond"/>
                        </a:rPr>
                        <a:t>680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6985" algn="ctr">
                        <a:lnSpc>
                          <a:spcPct val="100000"/>
                        </a:lnSpc>
                      </a:pPr>
                      <a:r>
                        <a:rPr sz="1800" spc="-5" dirty="0">
                          <a:latin typeface="Garamond"/>
                          <a:cs typeface="Garamond"/>
                        </a:rPr>
                        <a:t>699</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FFFFF"/>
                    </a:solidFill>
                  </a:tcPr>
                </a:tc>
              </a:tr>
              <a:tr h="892936">
                <a:tc>
                  <a:txBody>
                    <a:bodyPr/>
                    <a:lstStyle/>
                    <a:p>
                      <a:pPr>
                        <a:lnSpc>
                          <a:spcPct val="100000"/>
                        </a:lnSpc>
                        <a:spcBef>
                          <a:spcPts val="50"/>
                        </a:spcBef>
                      </a:pPr>
                      <a:endParaRPr sz="2350">
                        <a:latin typeface="Times New Roman"/>
                        <a:cs typeface="Times New Roman"/>
                      </a:endParaRPr>
                    </a:p>
                    <a:p>
                      <a:pPr marL="449580">
                        <a:lnSpc>
                          <a:spcPct val="100000"/>
                        </a:lnSpc>
                      </a:pPr>
                      <a:r>
                        <a:rPr sz="1800" b="1" spc="-5" dirty="0">
                          <a:latin typeface="Microsoft YaHei"/>
                          <a:cs typeface="Microsoft YaHei"/>
                        </a:rPr>
                        <a:t>兒童票</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0"/>
                        </a:spcBef>
                      </a:pPr>
                      <a:endParaRPr sz="2350">
                        <a:latin typeface="Times New Roman"/>
                        <a:cs typeface="Times New Roman"/>
                      </a:endParaRPr>
                    </a:p>
                    <a:p>
                      <a:pPr marR="26034" algn="ctr">
                        <a:lnSpc>
                          <a:spcPct val="100000"/>
                        </a:lnSpc>
                      </a:pPr>
                      <a:r>
                        <a:rPr sz="1800" spc="-5" dirty="0">
                          <a:latin typeface="Garamond"/>
                          <a:cs typeface="Garamond"/>
                        </a:rPr>
                        <a:t>499</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0"/>
                        </a:spcBef>
                      </a:pPr>
                      <a:endParaRPr sz="2350">
                        <a:latin typeface="Times New Roman"/>
                        <a:cs typeface="Times New Roman"/>
                      </a:endParaRPr>
                    </a:p>
                    <a:p>
                      <a:pPr marL="113664" algn="ctr">
                        <a:lnSpc>
                          <a:spcPct val="100000"/>
                        </a:lnSpc>
                      </a:pPr>
                      <a:r>
                        <a:rPr sz="1800" spc="-5" dirty="0">
                          <a:latin typeface="Garamond"/>
                          <a:cs typeface="Garamond"/>
                        </a:rPr>
                        <a:t>550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0"/>
                        </a:spcBef>
                      </a:pPr>
                      <a:endParaRPr sz="2350">
                        <a:latin typeface="Times New Roman"/>
                        <a:cs typeface="Times New Roman"/>
                      </a:endParaRPr>
                    </a:p>
                    <a:p>
                      <a:pPr marL="56515" algn="ctr">
                        <a:lnSpc>
                          <a:spcPct val="100000"/>
                        </a:lnSpc>
                      </a:pPr>
                      <a:r>
                        <a:rPr sz="1800" spc="-5" dirty="0">
                          <a:latin typeface="Garamond"/>
                          <a:cs typeface="Garamond"/>
                        </a:rPr>
                        <a:t>580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0"/>
                        </a:spcBef>
                      </a:pPr>
                      <a:endParaRPr sz="2350">
                        <a:latin typeface="Times New Roman"/>
                        <a:cs typeface="Times New Roman"/>
                      </a:endParaRPr>
                    </a:p>
                    <a:p>
                      <a:pPr marL="6985" algn="ctr">
                        <a:lnSpc>
                          <a:spcPct val="100000"/>
                        </a:lnSpc>
                      </a:pPr>
                      <a:r>
                        <a:rPr sz="1800" spc="-5" dirty="0">
                          <a:latin typeface="Garamond"/>
                          <a:cs typeface="Garamond"/>
                        </a:rPr>
                        <a:t>599</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892898">
                <a:tc>
                  <a:txBody>
                    <a:bodyPr/>
                    <a:lstStyle/>
                    <a:p>
                      <a:pPr>
                        <a:lnSpc>
                          <a:spcPct val="100000"/>
                        </a:lnSpc>
                        <a:spcBef>
                          <a:spcPts val="50"/>
                        </a:spcBef>
                      </a:pPr>
                      <a:endParaRPr sz="2350">
                        <a:latin typeface="Times New Roman"/>
                        <a:cs typeface="Times New Roman"/>
                      </a:endParaRPr>
                    </a:p>
                    <a:p>
                      <a:pPr marL="449580">
                        <a:lnSpc>
                          <a:spcPct val="100000"/>
                        </a:lnSpc>
                        <a:spcBef>
                          <a:spcPts val="5"/>
                        </a:spcBef>
                      </a:pPr>
                      <a:r>
                        <a:rPr sz="1800" b="1" dirty="0">
                          <a:latin typeface="Microsoft YaHei"/>
                          <a:cs typeface="Microsoft YaHei"/>
                        </a:rPr>
                        <a:t>博幼票</a:t>
                      </a:r>
                      <a:endParaRPr sz="18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R="26034" algn="ctr">
                        <a:lnSpc>
                          <a:spcPct val="100000"/>
                        </a:lnSpc>
                        <a:spcBef>
                          <a:spcPts val="5"/>
                        </a:spcBef>
                      </a:pPr>
                      <a:r>
                        <a:rPr sz="1800" spc="-5" dirty="0">
                          <a:latin typeface="Garamond"/>
                          <a:cs typeface="Garamond"/>
                        </a:rPr>
                        <a:t>399</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113664" algn="ctr">
                        <a:lnSpc>
                          <a:spcPct val="100000"/>
                        </a:lnSpc>
                        <a:spcBef>
                          <a:spcPts val="5"/>
                        </a:spcBef>
                      </a:pPr>
                      <a:r>
                        <a:rPr sz="1800" spc="-5" dirty="0">
                          <a:latin typeface="Garamond"/>
                          <a:cs typeface="Garamond"/>
                        </a:rPr>
                        <a:t>400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56515" algn="ctr">
                        <a:lnSpc>
                          <a:spcPct val="100000"/>
                        </a:lnSpc>
                        <a:spcBef>
                          <a:spcPts val="5"/>
                        </a:spcBef>
                      </a:pPr>
                      <a:r>
                        <a:rPr sz="1800" spc="-5" dirty="0">
                          <a:latin typeface="Garamond"/>
                          <a:cs typeface="Garamond"/>
                        </a:rPr>
                        <a:t>390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0"/>
                        </a:spcBef>
                      </a:pPr>
                      <a:endParaRPr sz="2350">
                        <a:latin typeface="Times New Roman"/>
                        <a:cs typeface="Times New Roman"/>
                      </a:endParaRPr>
                    </a:p>
                    <a:p>
                      <a:pPr marL="802005">
                        <a:lnSpc>
                          <a:spcPct val="100000"/>
                        </a:lnSpc>
                        <a:spcBef>
                          <a:spcPts val="5"/>
                        </a:spcBef>
                      </a:pPr>
                      <a:r>
                        <a:rPr sz="1800" spc="-5" dirty="0">
                          <a:latin typeface="Garamond"/>
                          <a:cs typeface="Garamond"/>
                        </a:rPr>
                        <a:t>399</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855980">
              <a:lnSpc>
                <a:spcPct val="100000"/>
              </a:lnSpc>
            </a:pPr>
            <a:r>
              <a:rPr spc="5" dirty="0"/>
              <a:t>遊樂園</a:t>
            </a:r>
            <a:r>
              <a:rPr spc="-20" dirty="0"/>
              <a:t>年</a:t>
            </a:r>
            <a:r>
              <a:rPr spc="5" dirty="0"/>
              <a:t>度入園</a:t>
            </a:r>
            <a:r>
              <a:rPr spc="-20" dirty="0"/>
              <a:t>人</a:t>
            </a:r>
            <a:r>
              <a:rPr spc="5" dirty="0"/>
              <a:t>數比較</a:t>
            </a:r>
          </a:p>
        </p:txBody>
      </p:sp>
      <p:graphicFrame>
        <p:nvGraphicFramePr>
          <p:cNvPr id="3" name="object 3"/>
          <p:cNvGraphicFramePr>
            <a:graphicFrameLocks noGrp="1"/>
          </p:cNvGraphicFramePr>
          <p:nvPr/>
        </p:nvGraphicFramePr>
        <p:xfrm>
          <a:off x="605205" y="1916810"/>
          <a:ext cx="8084184" cy="3966845"/>
        </p:xfrm>
        <a:graphic>
          <a:graphicData uri="http://schemas.openxmlformats.org/drawingml/2006/table">
            <a:tbl>
              <a:tblPr firstRow="1" bandRow="1">
                <a:tableStyleId>{2D5ABB26-0587-4C30-8999-92F81FD0307C}</a:tableStyleId>
              </a:tblPr>
              <a:tblGrid>
                <a:gridCol w="1514754"/>
                <a:gridCol w="1694662"/>
                <a:gridCol w="1572145"/>
                <a:gridCol w="1670304"/>
                <a:gridCol w="1613090"/>
              </a:tblGrid>
              <a:tr h="651516">
                <a:tc>
                  <a:txBody>
                    <a:bodyPr/>
                    <a:lstStyle/>
                    <a:p>
                      <a:pPr>
                        <a:lnSpc>
                          <a:spcPct val="100000"/>
                        </a:lnSpc>
                        <a:spcBef>
                          <a:spcPts val="5"/>
                        </a:spcBef>
                      </a:pPr>
                      <a:endParaRPr sz="1600">
                        <a:latin typeface="Times New Roman"/>
                        <a:cs typeface="Times New Roman"/>
                      </a:endParaRPr>
                    </a:p>
                    <a:p>
                      <a:pPr marL="98425" algn="ctr">
                        <a:lnSpc>
                          <a:spcPct val="100000"/>
                        </a:lnSpc>
                        <a:spcBef>
                          <a:spcPts val="5"/>
                        </a:spcBef>
                      </a:pPr>
                      <a:r>
                        <a:rPr sz="1800" b="1" dirty="0">
                          <a:solidFill>
                            <a:srgbClr val="FFFFFF"/>
                          </a:solidFill>
                          <a:latin typeface="Microsoft YaHei"/>
                          <a:cs typeface="Microsoft YaHei"/>
                        </a:rPr>
                        <a:t>年度</a:t>
                      </a:r>
                      <a:endParaRPr sz="1800">
                        <a:latin typeface="Microsoft YaHei"/>
                        <a:cs typeface="Microsoft YaHei"/>
                      </a:endParaRPr>
                    </a:p>
                  </a:txBody>
                  <a:tcPr marL="0" marR="0" marT="0" marB="0">
                    <a:solidFill>
                      <a:srgbClr val="C0504D"/>
                    </a:solidFill>
                  </a:tcPr>
                </a:tc>
                <a:tc>
                  <a:txBody>
                    <a:bodyPr/>
                    <a:lstStyle/>
                    <a:p>
                      <a:pPr>
                        <a:lnSpc>
                          <a:spcPct val="100000"/>
                        </a:lnSpc>
                        <a:spcBef>
                          <a:spcPts val="5"/>
                        </a:spcBef>
                      </a:pPr>
                      <a:endParaRPr sz="1600">
                        <a:latin typeface="Times New Roman"/>
                        <a:cs typeface="Times New Roman"/>
                      </a:endParaRPr>
                    </a:p>
                    <a:p>
                      <a:pPr marL="114300" algn="ctr">
                        <a:lnSpc>
                          <a:spcPct val="100000"/>
                        </a:lnSpc>
                        <a:spcBef>
                          <a:spcPts val="5"/>
                        </a:spcBef>
                      </a:pPr>
                      <a:r>
                        <a:rPr sz="1800" b="1" dirty="0">
                          <a:solidFill>
                            <a:srgbClr val="FFFFFF"/>
                          </a:solidFill>
                          <a:latin typeface="Microsoft YaHei"/>
                          <a:cs typeface="Microsoft YaHei"/>
                        </a:rPr>
                        <a:t>六福村</a:t>
                      </a:r>
                      <a:endParaRPr sz="1800">
                        <a:latin typeface="Microsoft YaHei"/>
                        <a:cs typeface="Microsoft YaHei"/>
                      </a:endParaRPr>
                    </a:p>
                  </a:txBody>
                  <a:tcPr marL="0" marR="0" marT="0" marB="0">
                    <a:solidFill>
                      <a:srgbClr val="C0504D"/>
                    </a:solidFill>
                  </a:tcPr>
                </a:tc>
                <a:tc>
                  <a:txBody>
                    <a:bodyPr/>
                    <a:lstStyle/>
                    <a:p>
                      <a:pPr>
                        <a:lnSpc>
                          <a:spcPct val="100000"/>
                        </a:lnSpc>
                        <a:spcBef>
                          <a:spcPts val="5"/>
                        </a:spcBef>
                      </a:pPr>
                      <a:endParaRPr sz="1600">
                        <a:latin typeface="Times New Roman"/>
                        <a:cs typeface="Times New Roman"/>
                      </a:endParaRPr>
                    </a:p>
                    <a:p>
                      <a:pPr marR="283845" algn="r">
                        <a:lnSpc>
                          <a:spcPct val="100000"/>
                        </a:lnSpc>
                        <a:spcBef>
                          <a:spcPts val="5"/>
                        </a:spcBef>
                      </a:pPr>
                      <a:r>
                        <a:rPr sz="1800" b="1" dirty="0">
                          <a:solidFill>
                            <a:srgbClr val="FFFFFF"/>
                          </a:solidFill>
                          <a:latin typeface="Microsoft YaHei"/>
                          <a:cs typeface="Microsoft YaHei"/>
                        </a:rPr>
                        <a:t>麗寶樂園</a:t>
                      </a:r>
                      <a:endParaRPr sz="1800">
                        <a:latin typeface="Microsoft YaHei"/>
                        <a:cs typeface="Microsoft YaHei"/>
                      </a:endParaRPr>
                    </a:p>
                  </a:txBody>
                  <a:tcPr marL="0" marR="0" marT="0" marB="0">
                    <a:solidFill>
                      <a:srgbClr val="C0504D"/>
                    </a:solidFill>
                  </a:tcPr>
                </a:tc>
                <a:tc>
                  <a:txBody>
                    <a:bodyPr/>
                    <a:lstStyle/>
                    <a:p>
                      <a:pPr>
                        <a:lnSpc>
                          <a:spcPct val="100000"/>
                        </a:lnSpc>
                        <a:spcBef>
                          <a:spcPts val="5"/>
                        </a:spcBef>
                      </a:pPr>
                      <a:endParaRPr sz="1600">
                        <a:latin typeface="Times New Roman"/>
                        <a:cs typeface="Times New Roman"/>
                      </a:endParaRPr>
                    </a:p>
                    <a:p>
                      <a:pPr marL="56515" algn="ctr">
                        <a:lnSpc>
                          <a:spcPct val="100000"/>
                        </a:lnSpc>
                        <a:spcBef>
                          <a:spcPts val="5"/>
                        </a:spcBef>
                      </a:pPr>
                      <a:r>
                        <a:rPr sz="1800" b="1" dirty="0">
                          <a:solidFill>
                            <a:srgbClr val="FFFFFF"/>
                          </a:solidFill>
                          <a:latin typeface="Microsoft YaHei"/>
                          <a:cs typeface="Microsoft YaHei"/>
                        </a:rPr>
                        <a:t>九族文化村</a:t>
                      </a:r>
                      <a:endParaRPr sz="1800">
                        <a:latin typeface="Microsoft YaHei"/>
                        <a:cs typeface="Microsoft YaHei"/>
                      </a:endParaRPr>
                    </a:p>
                  </a:txBody>
                  <a:tcPr marL="0" marR="0" marT="0" marB="0">
                    <a:solidFill>
                      <a:srgbClr val="C0504D"/>
                    </a:solidFill>
                  </a:tcPr>
                </a:tc>
                <a:tc>
                  <a:txBody>
                    <a:bodyPr/>
                    <a:lstStyle/>
                    <a:p>
                      <a:pPr>
                        <a:lnSpc>
                          <a:spcPct val="100000"/>
                        </a:lnSpc>
                        <a:spcBef>
                          <a:spcPts val="5"/>
                        </a:spcBef>
                      </a:pPr>
                      <a:endParaRPr sz="1600">
                        <a:latin typeface="Times New Roman"/>
                        <a:cs typeface="Times New Roman"/>
                      </a:endParaRPr>
                    </a:p>
                    <a:p>
                      <a:pPr algn="ctr">
                        <a:lnSpc>
                          <a:spcPct val="100000"/>
                        </a:lnSpc>
                        <a:spcBef>
                          <a:spcPts val="5"/>
                        </a:spcBef>
                      </a:pPr>
                      <a:r>
                        <a:rPr sz="1800" b="1" dirty="0">
                          <a:solidFill>
                            <a:srgbClr val="FFFFFF"/>
                          </a:solidFill>
                          <a:latin typeface="Microsoft YaHei"/>
                          <a:cs typeface="Microsoft YaHei"/>
                        </a:rPr>
                        <a:t>劍湖山世界</a:t>
                      </a:r>
                      <a:endParaRPr sz="1800">
                        <a:latin typeface="Microsoft YaHei"/>
                        <a:cs typeface="Microsoft YaHei"/>
                      </a:endParaRPr>
                    </a:p>
                  </a:txBody>
                  <a:tcPr marL="0" marR="0" marT="0" marB="0">
                    <a:solidFill>
                      <a:srgbClr val="C0504D"/>
                    </a:solidFill>
                  </a:tcPr>
                </a:tc>
              </a:tr>
              <a:tr h="661790">
                <a:tc>
                  <a:txBody>
                    <a:bodyPr/>
                    <a:lstStyle/>
                    <a:p>
                      <a:pPr>
                        <a:lnSpc>
                          <a:spcPct val="100000"/>
                        </a:lnSpc>
                      </a:pPr>
                      <a:endParaRPr sz="1600">
                        <a:latin typeface="Times New Roman"/>
                        <a:cs typeface="Times New Roman"/>
                      </a:endParaRPr>
                    </a:p>
                    <a:p>
                      <a:pPr marL="90805" algn="ctr">
                        <a:lnSpc>
                          <a:spcPct val="100000"/>
                        </a:lnSpc>
                      </a:pPr>
                      <a:r>
                        <a:rPr sz="1800" b="1" spc="-5" dirty="0">
                          <a:latin typeface="Garamond"/>
                          <a:cs typeface="Garamond"/>
                        </a:rPr>
                        <a:t>100</a:t>
                      </a:r>
                      <a:endParaRPr sz="1800">
                        <a:latin typeface="Garamond"/>
                        <a:cs typeface="Garamond"/>
                      </a:endParaRPr>
                    </a:p>
                  </a:txBody>
                  <a:tcPr marL="0" marR="0" marT="0" marB="0">
                    <a:lnL w="12700">
                      <a:solidFill>
                        <a:srgbClr val="C0504D"/>
                      </a:solidFill>
                      <a:prstDash val="solid"/>
                    </a:lnL>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113664" algn="ctr">
                        <a:lnSpc>
                          <a:spcPct val="100000"/>
                        </a:lnSpc>
                      </a:pPr>
                      <a:r>
                        <a:rPr sz="1800" spc="-5" dirty="0">
                          <a:latin typeface="Garamond"/>
                          <a:cs typeface="Garamond"/>
                        </a:rPr>
                        <a:t>1.193.885</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476884">
                        <a:lnSpc>
                          <a:spcPct val="100000"/>
                        </a:lnSpc>
                      </a:pPr>
                      <a:r>
                        <a:rPr sz="1800" spc="-5" dirty="0">
                          <a:latin typeface="Garamond"/>
                          <a:cs typeface="Garamond"/>
                        </a:rPr>
                        <a:t>804.785</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58419" algn="ctr">
                        <a:lnSpc>
                          <a:spcPct val="100000"/>
                        </a:lnSpc>
                      </a:pPr>
                      <a:r>
                        <a:rPr sz="1800" spc="-5" dirty="0">
                          <a:latin typeface="Garamond"/>
                          <a:cs typeface="Garamond"/>
                        </a:rPr>
                        <a:t>1.559.764</a:t>
                      </a:r>
                      <a:endParaRPr sz="1800">
                        <a:latin typeface="Garamond"/>
                        <a:cs typeface="Garamond"/>
                      </a:endParaRPr>
                    </a:p>
                  </a:txBody>
                  <a:tcPr marL="0" marR="0" marT="0" marB="0">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8890" algn="ctr">
                        <a:lnSpc>
                          <a:spcPct val="100000"/>
                        </a:lnSpc>
                      </a:pPr>
                      <a:r>
                        <a:rPr sz="1800" spc="-5" dirty="0">
                          <a:latin typeface="Garamond"/>
                          <a:cs typeface="Garamond"/>
                        </a:rPr>
                        <a:t>1.284.988</a:t>
                      </a:r>
                      <a:endParaRPr sz="1800">
                        <a:latin typeface="Garamond"/>
                        <a:cs typeface="Garamond"/>
                      </a:endParaRPr>
                    </a:p>
                  </a:txBody>
                  <a:tcPr marL="0" marR="0" marT="0" marB="0">
                    <a:lnR w="12700">
                      <a:solidFill>
                        <a:srgbClr val="C0504D"/>
                      </a:solidFill>
                      <a:prstDash val="solid"/>
                    </a:lnR>
                    <a:lnB w="12700">
                      <a:solidFill>
                        <a:srgbClr val="C0504D"/>
                      </a:solidFill>
                      <a:prstDash val="solid"/>
                    </a:lnB>
                    <a:solidFill>
                      <a:srgbClr val="F4E9E9"/>
                    </a:solidFill>
                  </a:tcPr>
                </a:tc>
              </a:tr>
              <a:tr h="661797">
                <a:tc>
                  <a:txBody>
                    <a:bodyPr/>
                    <a:lstStyle/>
                    <a:p>
                      <a:pPr>
                        <a:lnSpc>
                          <a:spcPct val="100000"/>
                        </a:lnSpc>
                      </a:pPr>
                      <a:endParaRPr sz="1600">
                        <a:latin typeface="Times New Roman"/>
                        <a:cs typeface="Times New Roman"/>
                      </a:endParaRPr>
                    </a:p>
                    <a:p>
                      <a:pPr marL="91440" algn="ctr">
                        <a:lnSpc>
                          <a:spcPct val="100000"/>
                        </a:lnSpc>
                      </a:pPr>
                      <a:r>
                        <a:rPr sz="1800" b="1" spc="-5" dirty="0">
                          <a:latin typeface="Garamond"/>
                          <a:cs typeface="Garamond"/>
                        </a:rPr>
                        <a:t>101</a:t>
                      </a:r>
                      <a:endParaRPr sz="1800">
                        <a:latin typeface="Garamond"/>
                        <a:cs typeface="Garamond"/>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FFFFF"/>
                    </a:solidFill>
                  </a:tcPr>
                </a:tc>
                <a:tc>
                  <a:txBody>
                    <a:bodyPr/>
                    <a:lstStyle/>
                    <a:p>
                      <a:pPr>
                        <a:lnSpc>
                          <a:spcPct val="100000"/>
                        </a:lnSpc>
                      </a:pPr>
                      <a:endParaRPr sz="1600">
                        <a:latin typeface="Times New Roman"/>
                        <a:cs typeface="Times New Roman"/>
                      </a:endParaRPr>
                    </a:p>
                    <a:p>
                      <a:pPr marL="113664" algn="ctr">
                        <a:lnSpc>
                          <a:spcPct val="100000"/>
                        </a:lnSpc>
                      </a:pPr>
                      <a:r>
                        <a:rPr sz="1800" spc="-5" dirty="0">
                          <a:latin typeface="Garamond"/>
                          <a:cs typeface="Garamond"/>
                        </a:rPr>
                        <a:t>1.189.250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pPr>
                      <a:endParaRPr sz="1600">
                        <a:latin typeface="Times New Roman"/>
                        <a:cs typeface="Times New Roman"/>
                      </a:endParaRPr>
                    </a:p>
                    <a:p>
                      <a:pPr marL="476884">
                        <a:lnSpc>
                          <a:spcPct val="100000"/>
                        </a:lnSpc>
                      </a:pPr>
                      <a:r>
                        <a:rPr sz="1800" spc="-5" dirty="0">
                          <a:latin typeface="Garamond"/>
                          <a:cs typeface="Garamond"/>
                        </a:rPr>
                        <a:t>734.073</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pPr>
                      <a:endParaRPr sz="1600">
                        <a:latin typeface="Times New Roman"/>
                        <a:cs typeface="Times New Roman"/>
                      </a:endParaRPr>
                    </a:p>
                    <a:p>
                      <a:pPr marL="58419" algn="ctr">
                        <a:lnSpc>
                          <a:spcPct val="100000"/>
                        </a:lnSpc>
                      </a:pPr>
                      <a:r>
                        <a:rPr sz="1800" spc="-5" dirty="0">
                          <a:latin typeface="Garamond"/>
                          <a:cs typeface="Garamond"/>
                        </a:rPr>
                        <a:t>1.343.060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pPr>
                      <a:endParaRPr sz="1600">
                        <a:latin typeface="Times New Roman"/>
                        <a:cs typeface="Times New Roman"/>
                      </a:endParaRPr>
                    </a:p>
                    <a:p>
                      <a:pPr marL="8890" algn="ctr">
                        <a:lnSpc>
                          <a:spcPct val="100000"/>
                        </a:lnSpc>
                      </a:pPr>
                      <a:r>
                        <a:rPr sz="1800" spc="-5" dirty="0">
                          <a:latin typeface="Garamond"/>
                          <a:cs typeface="Garamond"/>
                        </a:rPr>
                        <a:t>1.154.586</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FFFFF"/>
                    </a:solidFill>
                  </a:tcPr>
                </a:tc>
              </a:tr>
              <a:tr h="661797">
                <a:tc>
                  <a:txBody>
                    <a:bodyPr/>
                    <a:lstStyle/>
                    <a:p>
                      <a:pPr>
                        <a:lnSpc>
                          <a:spcPct val="100000"/>
                        </a:lnSpc>
                      </a:pPr>
                      <a:endParaRPr sz="1600">
                        <a:latin typeface="Times New Roman"/>
                        <a:cs typeface="Times New Roman"/>
                      </a:endParaRPr>
                    </a:p>
                    <a:p>
                      <a:pPr marL="90805" algn="ctr">
                        <a:lnSpc>
                          <a:spcPct val="100000"/>
                        </a:lnSpc>
                        <a:spcBef>
                          <a:spcPts val="5"/>
                        </a:spcBef>
                      </a:pPr>
                      <a:r>
                        <a:rPr sz="1800" b="1" spc="-5" dirty="0">
                          <a:latin typeface="Garamond"/>
                          <a:cs typeface="Garamond"/>
                        </a:rPr>
                        <a:t>102</a:t>
                      </a:r>
                      <a:endParaRPr sz="1800">
                        <a:latin typeface="Garamond"/>
                        <a:cs typeface="Garamond"/>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113664" algn="ctr">
                        <a:lnSpc>
                          <a:spcPct val="100000"/>
                        </a:lnSpc>
                        <a:spcBef>
                          <a:spcPts val="5"/>
                        </a:spcBef>
                      </a:pPr>
                      <a:r>
                        <a:rPr sz="1800" spc="-5" dirty="0">
                          <a:latin typeface="Garamond"/>
                          <a:cs typeface="Garamond"/>
                        </a:rPr>
                        <a:t>1.083.798</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476884">
                        <a:lnSpc>
                          <a:spcPct val="100000"/>
                        </a:lnSpc>
                        <a:spcBef>
                          <a:spcPts val="5"/>
                        </a:spcBef>
                      </a:pPr>
                      <a:r>
                        <a:rPr sz="1800" spc="-5" dirty="0">
                          <a:latin typeface="Garamond"/>
                          <a:cs typeface="Garamond"/>
                        </a:rPr>
                        <a:t>995.705</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58419" algn="ctr">
                        <a:lnSpc>
                          <a:spcPct val="100000"/>
                        </a:lnSpc>
                        <a:spcBef>
                          <a:spcPts val="5"/>
                        </a:spcBef>
                      </a:pPr>
                      <a:r>
                        <a:rPr sz="1800" spc="-5" dirty="0">
                          <a:latin typeface="Garamond"/>
                          <a:cs typeface="Garamond"/>
                        </a:rPr>
                        <a:t>1.021.743</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pPr>
                      <a:endParaRPr sz="1600">
                        <a:latin typeface="Times New Roman"/>
                        <a:cs typeface="Times New Roman"/>
                      </a:endParaRPr>
                    </a:p>
                    <a:p>
                      <a:pPr marL="8890" algn="ctr">
                        <a:lnSpc>
                          <a:spcPct val="100000"/>
                        </a:lnSpc>
                        <a:spcBef>
                          <a:spcPts val="5"/>
                        </a:spcBef>
                      </a:pPr>
                      <a:r>
                        <a:rPr sz="1800" spc="-5" dirty="0">
                          <a:latin typeface="Garamond"/>
                          <a:cs typeface="Garamond"/>
                        </a:rPr>
                        <a:t>1.120.235</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661796">
                <a:tc>
                  <a:txBody>
                    <a:bodyPr/>
                    <a:lstStyle/>
                    <a:p>
                      <a:pPr>
                        <a:lnSpc>
                          <a:spcPct val="100000"/>
                        </a:lnSpc>
                        <a:spcBef>
                          <a:spcPts val="5"/>
                        </a:spcBef>
                      </a:pPr>
                      <a:endParaRPr sz="1600">
                        <a:latin typeface="Times New Roman"/>
                        <a:cs typeface="Times New Roman"/>
                      </a:endParaRPr>
                    </a:p>
                    <a:p>
                      <a:pPr marL="90805" algn="ctr">
                        <a:lnSpc>
                          <a:spcPct val="100000"/>
                        </a:lnSpc>
                      </a:pPr>
                      <a:r>
                        <a:rPr sz="1800" b="1" spc="-5" dirty="0">
                          <a:latin typeface="Garamond"/>
                          <a:cs typeface="Garamond"/>
                        </a:rPr>
                        <a:t>103</a:t>
                      </a:r>
                      <a:endParaRPr sz="1800">
                        <a:latin typeface="Garamond"/>
                        <a:cs typeface="Garamond"/>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
                        </a:spcBef>
                      </a:pPr>
                      <a:endParaRPr sz="1600">
                        <a:latin typeface="Times New Roman"/>
                        <a:cs typeface="Times New Roman"/>
                      </a:endParaRPr>
                    </a:p>
                    <a:p>
                      <a:pPr marL="113664" algn="ctr">
                        <a:lnSpc>
                          <a:spcPct val="100000"/>
                        </a:lnSpc>
                      </a:pPr>
                      <a:r>
                        <a:rPr sz="1800" spc="-5" dirty="0">
                          <a:latin typeface="Garamond"/>
                          <a:cs typeface="Garamond"/>
                        </a:rPr>
                        <a:t>1.564.754</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
                        </a:spcBef>
                      </a:pPr>
                      <a:endParaRPr sz="1600">
                        <a:latin typeface="Times New Roman"/>
                        <a:cs typeface="Times New Roman"/>
                      </a:endParaRPr>
                    </a:p>
                    <a:p>
                      <a:pPr marR="316865" algn="r">
                        <a:lnSpc>
                          <a:spcPct val="100000"/>
                        </a:lnSpc>
                      </a:pPr>
                      <a:r>
                        <a:rPr sz="1800" dirty="0">
                          <a:latin typeface="Garamond"/>
                          <a:cs typeface="Garamond"/>
                        </a:rPr>
                        <a:t>1.</a:t>
                      </a:r>
                      <a:r>
                        <a:rPr sz="1800" spc="-10" dirty="0">
                          <a:latin typeface="Garamond"/>
                          <a:cs typeface="Garamond"/>
                        </a:rPr>
                        <a:t>0</a:t>
                      </a:r>
                      <a:r>
                        <a:rPr sz="1800" dirty="0">
                          <a:latin typeface="Garamond"/>
                          <a:cs typeface="Garamond"/>
                        </a:rPr>
                        <a:t>9</a:t>
                      </a:r>
                      <a:r>
                        <a:rPr sz="1800" spc="-10" dirty="0">
                          <a:latin typeface="Garamond"/>
                          <a:cs typeface="Garamond"/>
                        </a:rPr>
                        <a:t>8</a:t>
                      </a:r>
                      <a:r>
                        <a:rPr sz="1800" dirty="0">
                          <a:latin typeface="Garamond"/>
                          <a:cs typeface="Garamond"/>
                        </a:rPr>
                        <a:t>.</a:t>
                      </a:r>
                      <a:r>
                        <a:rPr sz="1800" spc="5" dirty="0">
                          <a:latin typeface="Garamond"/>
                          <a:cs typeface="Garamond"/>
                        </a:rPr>
                        <a:t>2</a:t>
                      </a:r>
                      <a:r>
                        <a:rPr sz="1800" dirty="0">
                          <a:latin typeface="Garamond"/>
                          <a:cs typeface="Garamond"/>
                        </a:rPr>
                        <a:t>79</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
                        </a:spcBef>
                      </a:pPr>
                      <a:endParaRPr sz="1600">
                        <a:latin typeface="Times New Roman"/>
                        <a:cs typeface="Times New Roman"/>
                      </a:endParaRPr>
                    </a:p>
                    <a:p>
                      <a:pPr marL="59055" algn="ctr">
                        <a:lnSpc>
                          <a:spcPct val="100000"/>
                        </a:lnSpc>
                      </a:pPr>
                      <a:r>
                        <a:rPr sz="1800" spc="-5" dirty="0">
                          <a:latin typeface="Garamond"/>
                          <a:cs typeface="Garamond"/>
                        </a:rPr>
                        <a:t>937.480</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FFFFF"/>
                    </a:solidFill>
                  </a:tcPr>
                </a:tc>
                <a:tc>
                  <a:txBody>
                    <a:bodyPr/>
                    <a:lstStyle/>
                    <a:p>
                      <a:pPr>
                        <a:lnSpc>
                          <a:spcPct val="100000"/>
                        </a:lnSpc>
                        <a:spcBef>
                          <a:spcPts val="5"/>
                        </a:spcBef>
                      </a:pPr>
                      <a:endParaRPr sz="1600">
                        <a:latin typeface="Times New Roman"/>
                        <a:cs typeface="Times New Roman"/>
                      </a:endParaRPr>
                    </a:p>
                    <a:p>
                      <a:pPr marL="8890" algn="ctr">
                        <a:lnSpc>
                          <a:spcPct val="100000"/>
                        </a:lnSpc>
                      </a:pPr>
                      <a:r>
                        <a:rPr sz="1800" spc="-5" dirty="0">
                          <a:latin typeface="Garamond"/>
                          <a:cs typeface="Garamond"/>
                        </a:rPr>
                        <a:t>1.121.634</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FFFFF"/>
                    </a:solidFill>
                  </a:tcPr>
                </a:tc>
              </a:tr>
              <a:tr h="661758">
                <a:tc>
                  <a:txBody>
                    <a:bodyPr/>
                    <a:lstStyle/>
                    <a:p>
                      <a:pPr>
                        <a:lnSpc>
                          <a:spcPct val="100000"/>
                        </a:lnSpc>
                        <a:spcBef>
                          <a:spcPts val="5"/>
                        </a:spcBef>
                      </a:pPr>
                      <a:endParaRPr sz="1600">
                        <a:latin typeface="Times New Roman"/>
                        <a:cs typeface="Times New Roman"/>
                      </a:endParaRPr>
                    </a:p>
                    <a:p>
                      <a:pPr marL="90805" algn="ctr">
                        <a:lnSpc>
                          <a:spcPct val="100000"/>
                        </a:lnSpc>
                      </a:pPr>
                      <a:r>
                        <a:rPr sz="1800" b="1" spc="-5" dirty="0">
                          <a:latin typeface="Garamond"/>
                          <a:cs typeface="Garamond"/>
                        </a:rPr>
                        <a:t>104</a:t>
                      </a:r>
                      <a:endParaRPr sz="1800">
                        <a:latin typeface="Garamond"/>
                        <a:cs typeface="Garamond"/>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
                        </a:spcBef>
                      </a:pPr>
                      <a:endParaRPr sz="1600">
                        <a:latin typeface="Times New Roman"/>
                        <a:cs typeface="Times New Roman"/>
                      </a:endParaRPr>
                    </a:p>
                    <a:p>
                      <a:pPr marL="113664" algn="ctr">
                        <a:lnSpc>
                          <a:spcPct val="100000"/>
                        </a:lnSpc>
                      </a:pPr>
                      <a:r>
                        <a:rPr sz="1800" spc="-5" dirty="0">
                          <a:latin typeface="Garamond"/>
                          <a:cs typeface="Garamond"/>
                        </a:rPr>
                        <a:t>1.630.245</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
                        </a:spcBef>
                      </a:pPr>
                      <a:endParaRPr sz="1600">
                        <a:latin typeface="Times New Roman"/>
                        <a:cs typeface="Times New Roman"/>
                      </a:endParaRPr>
                    </a:p>
                    <a:p>
                      <a:pPr marL="476884">
                        <a:lnSpc>
                          <a:spcPct val="100000"/>
                        </a:lnSpc>
                      </a:pPr>
                      <a:r>
                        <a:rPr sz="1800" spc="-5" dirty="0">
                          <a:latin typeface="Garamond"/>
                          <a:cs typeface="Garamond"/>
                        </a:rPr>
                        <a:t>829.838</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
                        </a:spcBef>
                      </a:pPr>
                      <a:endParaRPr sz="1600">
                        <a:latin typeface="Times New Roman"/>
                        <a:cs typeface="Times New Roman"/>
                      </a:endParaRPr>
                    </a:p>
                    <a:p>
                      <a:pPr marL="59055" algn="ctr">
                        <a:lnSpc>
                          <a:spcPct val="100000"/>
                        </a:lnSpc>
                      </a:pPr>
                      <a:r>
                        <a:rPr sz="1800" spc="-5" dirty="0">
                          <a:latin typeface="Garamond"/>
                          <a:cs typeface="Garamond"/>
                        </a:rPr>
                        <a:t>906.855</a:t>
                      </a:r>
                      <a:endParaRPr sz="1800">
                        <a:latin typeface="Garamond"/>
                        <a:cs typeface="Garamond"/>
                      </a:endParaRPr>
                    </a:p>
                  </a:txBody>
                  <a:tcPr marL="0" marR="0" marT="0" marB="0">
                    <a:lnT w="12700">
                      <a:solidFill>
                        <a:srgbClr val="C0504D"/>
                      </a:solidFill>
                      <a:prstDash val="solid"/>
                    </a:lnT>
                    <a:lnB w="12700">
                      <a:solidFill>
                        <a:srgbClr val="C0504D"/>
                      </a:solidFill>
                      <a:prstDash val="solid"/>
                    </a:lnB>
                    <a:solidFill>
                      <a:srgbClr val="F4E9E9"/>
                    </a:solidFill>
                  </a:tcPr>
                </a:tc>
                <a:tc>
                  <a:txBody>
                    <a:bodyPr/>
                    <a:lstStyle/>
                    <a:p>
                      <a:pPr>
                        <a:lnSpc>
                          <a:spcPct val="100000"/>
                        </a:lnSpc>
                        <a:spcBef>
                          <a:spcPts val="5"/>
                        </a:spcBef>
                      </a:pPr>
                      <a:endParaRPr sz="1600">
                        <a:latin typeface="Times New Roman"/>
                        <a:cs typeface="Times New Roman"/>
                      </a:endParaRPr>
                    </a:p>
                    <a:p>
                      <a:pPr marL="8890" algn="ctr">
                        <a:lnSpc>
                          <a:spcPct val="100000"/>
                        </a:lnSpc>
                      </a:pPr>
                      <a:r>
                        <a:rPr sz="1800" spc="-5" dirty="0">
                          <a:latin typeface="Garamond"/>
                          <a:cs typeface="Garamond"/>
                        </a:rPr>
                        <a:t>1.123.954</a:t>
                      </a:r>
                      <a:endParaRPr sz="1800">
                        <a:latin typeface="Garamond"/>
                        <a:cs typeface="Garamond"/>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53615">
              <a:lnSpc>
                <a:spcPct val="100000"/>
              </a:lnSpc>
            </a:pPr>
            <a:r>
              <a:rPr spc="5" dirty="0"/>
              <a:t>問卷設</a:t>
            </a:r>
            <a:r>
              <a:rPr spc="-20" dirty="0"/>
              <a:t>計</a:t>
            </a:r>
            <a:r>
              <a:rPr spc="5" dirty="0"/>
              <a:t>方法</a:t>
            </a:r>
          </a:p>
        </p:txBody>
      </p:sp>
      <p:sp>
        <p:nvSpPr>
          <p:cNvPr id="3" name="object 3"/>
          <p:cNvSpPr txBox="1"/>
          <p:nvPr/>
        </p:nvSpPr>
        <p:spPr>
          <a:xfrm>
            <a:off x="535940" y="1585595"/>
            <a:ext cx="159385" cy="466090"/>
          </a:xfrm>
          <a:prstGeom prst="rect">
            <a:avLst/>
          </a:prstGeom>
        </p:spPr>
        <p:txBody>
          <a:bodyPr vert="horz" wrap="square" lIns="0" tIns="0" rIns="0" bIns="0" rtlCol="0">
            <a:spAutoFit/>
          </a:bodyPr>
          <a:lstStyle/>
          <a:p>
            <a:pPr marL="12700">
              <a:lnSpc>
                <a:spcPct val="100000"/>
              </a:lnSpc>
            </a:pPr>
            <a:r>
              <a:rPr sz="3000" dirty="0">
                <a:solidFill>
                  <a:srgbClr val="FFFFFF"/>
                </a:solidFill>
                <a:latin typeface="Arial"/>
                <a:cs typeface="Arial"/>
              </a:rPr>
              <a:t>•</a:t>
            </a:r>
            <a:endParaRPr sz="3000">
              <a:latin typeface="Arial"/>
              <a:cs typeface="Arial"/>
            </a:endParaRPr>
          </a:p>
        </p:txBody>
      </p:sp>
      <p:sp>
        <p:nvSpPr>
          <p:cNvPr id="4" name="object 4"/>
          <p:cNvSpPr txBox="1"/>
          <p:nvPr/>
        </p:nvSpPr>
        <p:spPr>
          <a:xfrm>
            <a:off x="535940" y="2901060"/>
            <a:ext cx="159385" cy="466090"/>
          </a:xfrm>
          <a:prstGeom prst="rect">
            <a:avLst/>
          </a:prstGeom>
        </p:spPr>
        <p:txBody>
          <a:bodyPr vert="horz" wrap="square" lIns="0" tIns="0" rIns="0" bIns="0" rtlCol="0">
            <a:spAutoFit/>
          </a:bodyPr>
          <a:lstStyle/>
          <a:p>
            <a:pPr marL="12700">
              <a:lnSpc>
                <a:spcPct val="100000"/>
              </a:lnSpc>
            </a:pPr>
            <a:r>
              <a:rPr sz="3000" dirty="0">
                <a:solidFill>
                  <a:srgbClr val="FFFFFF"/>
                </a:solidFill>
                <a:latin typeface="Arial"/>
                <a:cs typeface="Arial"/>
              </a:rPr>
              <a:t>•</a:t>
            </a:r>
            <a:endParaRPr sz="3000">
              <a:latin typeface="Arial"/>
              <a:cs typeface="Arial"/>
            </a:endParaRPr>
          </a:p>
        </p:txBody>
      </p:sp>
      <p:sp>
        <p:nvSpPr>
          <p:cNvPr id="5" name="object 5"/>
          <p:cNvSpPr txBox="1"/>
          <p:nvPr/>
        </p:nvSpPr>
        <p:spPr>
          <a:xfrm>
            <a:off x="535940" y="3826129"/>
            <a:ext cx="158750" cy="466090"/>
          </a:xfrm>
          <a:prstGeom prst="rect">
            <a:avLst/>
          </a:prstGeom>
        </p:spPr>
        <p:txBody>
          <a:bodyPr vert="horz" wrap="square" lIns="0" tIns="0" rIns="0" bIns="0" rtlCol="0">
            <a:spAutoFit/>
          </a:bodyPr>
          <a:lstStyle/>
          <a:p>
            <a:pPr marL="12700">
              <a:lnSpc>
                <a:spcPct val="100000"/>
              </a:lnSpc>
            </a:pPr>
            <a:r>
              <a:rPr sz="3000" spc="-5" dirty="0">
                <a:solidFill>
                  <a:srgbClr val="FFFFFF"/>
                </a:solidFill>
                <a:latin typeface="Arial"/>
                <a:cs typeface="Arial"/>
              </a:rPr>
              <a:t>•</a:t>
            </a:r>
            <a:endParaRPr sz="3000">
              <a:latin typeface="Arial"/>
              <a:cs typeface="Arial"/>
            </a:endParaRPr>
          </a:p>
        </p:txBody>
      </p:sp>
      <p:sp>
        <p:nvSpPr>
          <p:cNvPr id="6" name="object 6"/>
          <p:cNvSpPr txBox="1"/>
          <p:nvPr/>
        </p:nvSpPr>
        <p:spPr>
          <a:xfrm>
            <a:off x="879144" y="1636801"/>
            <a:ext cx="7961630" cy="4282440"/>
          </a:xfrm>
          <a:prstGeom prst="rect">
            <a:avLst/>
          </a:prstGeom>
        </p:spPr>
        <p:txBody>
          <a:bodyPr vert="horz" wrap="square" lIns="0" tIns="0" rIns="0" bIns="0" rtlCol="0">
            <a:spAutoFit/>
          </a:bodyPr>
          <a:lstStyle/>
          <a:p>
            <a:pPr marL="12700" marR="189865" indent="761365">
              <a:lnSpc>
                <a:spcPct val="88800"/>
              </a:lnSpc>
            </a:pPr>
            <a:r>
              <a:rPr sz="3000" dirty="0">
                <a:solidFill>
                  <a:srgbClr val="FFFFFF"/>
                </a:solidFill>
                <a:latin typeface="PMingLiU"/>
                <a:cs typeface="PMingLiU"/>
              </a:rPr>
              <a:t>本研究對象以六福村遊客為主體，並於  </a:t>
            </a:r>
            <a:r>
              <a:rPr sz="3000" spc="-5" dirty="0">
                <a:solidFill>
                  <a:srgbClr val="FFFFFF"/>
                </a:solidFill>
                <a:latin typeface="Garamond"/>
                <a:cs typeface="Garamond"/>
              </a:rPr>
              <a:t>2016</a:t>
            </a:r>
            <a:r>
              <a:rPr sz="3000" spc="-5" dirty="0">
                <a:solidFill>
                  <a:srgbClr val="FFFFFF"/>
                </a:solidFill>
                <a:latin typeface="PMingLiU"/>
                <a:cs typeface="PMingLiU"/>
              </a:rPr>
              <a:t>年</a:t>
            </a:r>
            <a:r>
              <a:rPr sz="3000" spc="-5" dirty="0">
                <a:solidFill>
                  <a:srgbClr val="FFFFFF"/>
                </a:solidFill>
                <a:latin typeface="Garamond"/>
                <a:cs typeface="Garamond"/>
              </a:rPr>
              <a:t>12</a:t>
            </a:r>
            <a:r>
              <a:rPr sz="3000" spc="-5" dirty="0">
                <a:solidFill>
                  <a:srgbClr val="FFFFFF"/>
                </a:solidFill>
                <a:latin typeface="PMingLiU"/>
                <a:cs typeface="PMingLiU"/>
              </a:rPr>
              <a:t>月</a:t>
            </a:r>
            <a:r>
              <a:rPr sz="3000" spc="-5" dirty="0">
                <a:solidFill>
                  <a:srgbClr val="FFFFFF"/>
                </a:solidFill>
                <a:latin typeface="Garamond"/>
                <a:cs typeface="Garamond"/>
              </a:rPr>
              <a:t>7</a:t>
            </a:r>
            <a:r>
              <a:rPr sz="3000" spc="-5" dirty="0">
                <a:solidFill>
                  <a:srgbClr val="FFFFFF"/>
                </a:solidFill>
                <a:latin typeface="PMingLiU"/>
                <a:cs typeface="PMingLiU"/>
              </a:rPr>
              <a:t>日至</a:t>
            </a:r>
            <a:r>
              <a:rPr sz="3000" spc="-5" dirty="0">
                <a:solidFill>
                  <a:srgbClr val="FFFFFF"/>
                </a:solidFill>
                <a:latin typeface="Garamond"/>
                <a:cs typeface="Garamond"/>
              </a:rPr>
              <a:t>2016</a:t>
            </a:r>
            <a:r>
              <a:rPr sz="3000" spc="-5" dirty="0">
                <a:solidFill>
                  <a:srgbClr val="FFFFFF"/>
                </a:solidFill>
                <a:latin typeface="PMingLiU"/>
                <a:cs typeface="PMingLiU"/>
              </a:rPr>
              <a:t>年</a:t>
            </a:r>
            <a:r>
              <a:rPr sz="3000" spc="-5" dirty="0">
                <a:solidFill>
                  <a:srgbClr val="FFFFFF"/>
                </a:solidFill>
                <a:latin typeface="Garamond"/>
                <a:cs typeface="Garamond"/>
              </a:rPr>
              <a:t>12</a:t>
            </a:r>
            <a:r>
              <a:rPr sz="3000" spc="-5" dirty="0">
                <a:solidFill>
                  <a:srgbClr val="FFFFFF"/>
                </a:solidFill>
                <a:latin typeface="PMingLiU"/>
                <a:cs typeface="PMingLiU"/>
              </a:rPr>
              <a:t>月</a:t>
            </a:r>
            <a:r>
              <a:rPr sz="3000" spc="-5" dirty="0">
                <a:solidFill>
                  <a:srgbClr val="FFFFFF"/>
                </a:solidFill>
                <a:latin typeface="Garamond"/>
                <a:cs typeface="Garamond"/>
              </a:rPr>
              <a:t>10</a:t>
            </a:r>
            <a:r>
              <a:rPr sz="3000" spc="-5" dirty="0">
                <a:solidFill>
                  <a:srgbClr val="FFFFFF"/>
                </a:solidFill>
                <a:latin typeface="PMingLiU"/>
                <a:cs typeface="PMingLiU"/>
              </a:rPr>
              <a:t>日止，發放給有  去過六福村的民眾、</a:t>
            </a:r>
            <a:r>
              <a:rPr sz="3000" spc="-5" dirty="0">
                <a:solidFill>
                  <a:srgbClr val="FFFFFF"/>
                </a:solidFill>
                <a:latin typeface="Garamond"/>
                <a:cs typeface="Garamond"/>
              </a:rPr>
              <a:t>GOOGLE</a:t>
            </a:r>
            <a:r>
              <a:rPr sz="3000" spc="-5" dirty="0">
                <a:solidFill>
                  <a:srgbClr val="FFFFFF"/>
                </a:solidFill>
                <a:latin typeface="PMingLiU"/>
                <a:cs typeface="PMingLiU"/>
              </a:rPr>
              <a:t>表單收集問卷。</a:t>
            </a:r>
            <a:endParaRPr sz="3000">
              <a:latin typeface="PMingLiU"/>
              <a:cs typeface="PMingLiU"/>
            </a:endParaRPr>
          </a:p>
          <a:p>
            <a:pPr marL="774065">
              <a:lnSpc>
                <a:spcPts val="3420"/>
              </a:lnSpc>
              <a:spcBef>
                <a:spcPts val="360"/>
              </a:spcBef>
            </a:pPr>
            <a:r>
              <a:rPr sz="3000" dirty="0">
                <a:solidFill>
                  <a:srgbClr val="FFFFFF"/>
                </a:solidFill>
                <a:latin typeface="PMingLiU"/>
                <a:cs typeface="PMingLiU"/>
              </a:rPr>
              <a:t>合計發放</a:t>
            </a:r>
            <a:r>
              <a:rPr sz="3000" dirty="0">
                <a:solidFill>
                  <a:srgbClr val="FFFFFF"/>
                </a:solidFill>
                <a:latin typeface="Garamond"/>
                <a:cs typeface="Garamond"/>
              </a:rPr>
              <a:t>300</a:t>
            </a:r>
            <a:r>
              <a:rPr sz="3000" dirty="0">
                <a:solidFill>
                  <a:srgbClr val="FFFFFF"/>
                </a:solidFill>
                <a:latin typeface="PMingLiU"/>
                <a:cs typeface="PMingLiU"/>
              </a:rPr>
              <a:t>份問卷，實際回收</a:t>
            </a:r>
            <a:r>
              <a:rPr sz="3000" dirty="0">
                <a:solidFill>
                  <a:srgbClr val="FFFFFF"/>
                </a:solidFill>
                <a:latin typeface="Garamond"/>
                <a:cs typeface="Garamond"/>
              </a:rPr>
              <a:t>300</a:t>
            </a:r>
            <a:r>
              <a:rPr sz="3000" dirty="0">
                <a:solidFill>
                  <a:srgbClr val="FFFFFF"/>
                </a:solidFill>
                <a:latin typeface="PMingLiU"/>
                <a:cs typeface="PMingLiU"/>
              </a:rPr>
              <a:t>份問卷，</a:t>
            </a:r>
            <a:endParaRPr sz="3000">
              <a:latin typeface="PMingLiU"/>
              <a:cs typeface="PMingLiU"/>
            </a:endParaRPr>
          </a:p>
          <a:p>
            <a:pPr marL="12700">
              <a:lnSpc>
                <a:spcPts val="3420"/>
              </a:lnSpc>
            </a:pPr>
            <a:r>
              <a:rPr sz="3000" spc="-5" dirty="0">
                <a:solidFill>
                  <a:srgbClr val="FFFFFF"/>
                </a:solidFill>
                <a:latin typeface="PMingLiU"/>
                <a:cs typeface="PMingLiU"/>
              </a:rPr>
              <a:t>有效問卷</a:t>
            </a:r>
            <a:r>
              <a:rPr sz="3000" spc="-5" dirty="0">
                <a:solidFill>
                  <a:srgbClr val="FFFFFF"/>
                </a:solidFill>
                <a:latin typeface="Garamond"/>
                <a:cs typeface="Garamond"/>
              </a:rPr>
              <a:t>272</a:t>
            </a:r>
            <a:r>
              <a:rPr sz="3000" spc="-5" dirty="0">
                <a:solidFill>
                  <a:srgbClr val="FFFFFF"/>
                </a:solidFill>
                <a:latin typeface="PMingLiU"/>
                <a:cs typeface="PMingLiU"/>
              </a:rPr>
              <a:t>份，無效問卷</a:t>
            </a:r>
            <a:r>
              <a:rPr sz="3000" spc="-5" dirty="0">
                <a:solidFill>
                  <a:srgbClr val="FFFFFF"/>
                </a:solidFill>
                <a:latin typeface="Garamond"/>
                <a:cs typeface="Garamond"/>
              </a:rPr>
              <a:t>28</a:t>
            </a:r>
            <a:r>
              <a:rPr sz="3000" spc="-5" dirty="0">
                <a:solidFill>
                  <a:srgbClr val="FFFFFF"/>
                </a:solidFill>
                <a:latin typeface="PMingLiU"/>
                <a:cs typeface="PMingLiU"/>
              </a:rPr>
              <a:t>份。</a:t>
            </a:r>
            <a:endParaRPr sz="3000">
              <a:latin typeface="PMingLiU"/>
              <a:cs typeface="PMingLiU"/>
            </a:endParaRPr>
          </a:p>
          <a:p>
            <a:pPr marL="12700" marR="314325" indent="761365" algn="just">
              <a:lnSpc>
                <a:spcPct val="89500"/>
              </a:lnSpc>
              <a:spcBef>
                <a:spcPts val="819"/>
              </a:spcBef>
            </a:pPr>
            <a:r>
              <a:rPr sz="3000" spc="-5" dirty="0">
                <a:solidFill>
                  <a:srgbClr val="FFFFFF"/>
                </a:solidFill>
                <a:latin typeface="PMingLiU"/>
                <a:cs typeface="PMingLiU"/>
              </a:rPr>
              <a:t>無效問卷是在作答時，將問卷中的滿意度  </a:t>
            </a:r>
            <a:r>
              <a:rPr sz="3000" dirty="0">
                <a:solidFill>
                  <a:srgbClr val="FFFFFF"/>
                </a:solidFill>
                <a:latin typeface="PMingLiU"/>
                <a:cs typeface="PMingLiU"/>
              </a:rPr>
              <a:t>調查從第９題到２８題作答時都填寫同一個答  案，或是其中有少勾選到幾題，會嚴重影響到  調查結果，因此將這些問卷視為無效問卷，並  不影響到最後的結果分析。</a:t>
            </a:r>
            <a:endParaRPr sz="3000">
              <a:latin typeface="PMingLiU"/>
              <a:cs typeface="PMingLiU"/>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414780">
              <a:lnSpc>
                <a:spcPct val="100000"/>
              </a:lnSpc>
            </a:pPr>
            <a:r>
              <a:rPr spc="5" dirty="0"/>
              <a:t>六福村</a:t>
            </a:r>
            <a:r>
              <a:rPr spc="-20" dirty="0"/>
              <a:t>Ｓ</a:t>
            </a:r>
            <a:r>
              <a:rPr spc="5" dirty="0"/>
              <a:t>ＷＯＴ</a:t>
            </a:r>
            <a:r>
              <a:rPr spc="-20" dirty="0"/>
              <a:t>分</a:t>
            </a:r>
            <a:r>
              <a:rPr spc="5" dirty="0"/>
              <a:t>析</a:t>
            </a:r>
          </a:p>
        </p:txBody>
      </p:sp>
      <p:graphicFrame>
        <p:nvGraphicFramePr>
          <p:cNvPr id="3" name="object 3"/>
          <p:cNvGraphicFramePr>
            <a:graphicFrameLocks noGrp="1"/>
          </p:cNvGraphicFramePr>
          <p:nvPr/>
        </p:nvGraphicFramePr>
        <p:xfrm>
          <a:off x="533196" y="1250822"/>
          <a:ext cx="7940040" cy="5281295"/>
        </p:xfrm>
        <a:graphic>
          <a:graphicData uri="http://schemas.openxmlformats.org/drawingml/2006/table">
            <a:tbl>
              <a:tblPr firstRow="1" bandRow="1">
                <a:tableStyleId>{2D5ABB26-0587-4C30-8999-92F81FD0307C}</a:tableStyleId>
              </a:tblPr>
              <a:tblGrid>
                <a:gridCol w="3910000"/>
                <a:gridCol w="4010938"/>
              </a:tblGrid>
              <a:tr h="539114">
                <a:tc>
                  <a:txBody>
                    <a:bodyPr/>
                    <a:lstStyle/>
                    <a:p>
                      <a:pPr marL="43815" algn="ctr">
                        <a:lnSpc>
                          <a:spcPct val="100000"/>
                        </a:lnSpc>
                        <a:spcBef>
                          <a:spcPts val="1150"/>
                        </a:spcBef>
                      </a:pPr>
                      <a:r>
                        <a:rPr sz="1500" b="1" dirty="0">
                          <a:solidFill>
                            <a:srgbClr val="FFFFFF"/>
                          </a:solidFill>
                          <a:latin typeface="Microsoft YaHei"/>
                          <a:cs typeface="Microsoft YaHei"/>
                        </a:rPr>
                        <a:t>優勢（Ｓｔｒｅｎｇｔｈｓ）</a:t>
                      </a:r>
                      <a:endParaRPr sz="15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58419" algn="ctr">
                        <a:lnSpc>
                          <a:spcPct val="100000"/>
                        </a:lnSpc>
                        <a:spcBef>
                          <a:spcPts val="1150"/>
                        </a:spcBef>
                      </a:pPr>
                      <a:r>
                        <a:rPr sz="1500" b="1" dirty="0">
                          <a:solidFill>
                            <a:srgbClr val="FFFFFF"/>
                          </a:solidFill>
                          <a:latin typeface="Microsoft YaHei"/>
                          <a:cs typeface="Microsoft YaHei"/>
                        </a:rPr>
                        <a:t>劣勢（Ｗｅａｋｎｅｓｓｅｓ）</a:t>
                      </a:r>
                      <a:endParaRPr sz="15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2086229">
                <a:tc>
                  <a:txBody>
                    <a:bodyPr/>
                    <a:lstStyle/>
                    <a:p>
                      <a:pPr marL="36195">
                        <a:lnSpc>
                          <a:spcPct val="100000"/>
                        </a:lnSpc>
                        <a:spcBef>
                          <a:spcPts val="1040"/>
                        </a:spcBef>
                      </a:pPr>
                      <a:r>
                        <a:rPr sz="1350" spc="-5" dirty="0">
                          <a:latin typeface="PMingLiU"/>
                          <a:cs typeface="PMingLiU"/>
                        </a:rPr>
                        <a:t>１、國內少有結合野生動物園與機械式的遊樂園。</a:t>
                      </a:r>
                      <a:endParaRPr sz="1350">
                        <a:latin typeface="PMingLiU"/>
                        <a:cs typeface="PMingLiU"/>
                      </a:endParaRPr>
                    </a:p>
                    <a:p>
                      <a:pPr>
                        <a:lnSpc>
                          <a:spcPct val="100000"/>
                        </a:lnSpc>
                        <a:spcBef>
                          <a:spcPts val="10"/>
                        </a:spcBef>
                      </a:pPr>
                      <a:endParaRPr sz="1400">
                        <a:latin typeface="Times New Roman"/>
                        <a:cs typeface="Times New Roman"/>
                      </a:endParaRPr>
                    </a:p>
                    <a:p>
                      <a:pPr marL="36195">
                        <a:lnSpc>
                          <a:spcPct val="100000"/>
                        </a:lnSpc>
                      </a:pPr>
                      <a:r>
                        <a:rPr sz="1350" spc="-5" dirty="0">
                          <a:latin typeface="PMingLiU"/>
                          <a:cs typeface="PMingLiU"/>
                        </a:rPr>
                        <a:t>２、營造出異國風味且機械設備一直推層出新，刺</a:t>
                      </a:r>
                      <a:endParaRPr sz="1350">
                        <a:latin typeface="PMingLiU"/>
                        <a:cs typeface="PMingLiU"/>
                      </a:endParaRPr>
                    </a:p>
                    <a:p>
                      <a:pPr>
                        <a:lnSpc>
                          <a:spcPct val="100000"/>
                        </a:lnSpc>
                        <a:spcBef>
                          <a:spcPts val="10"/>
                        </a:spcBef>
                      </a:pPr>
                      <a:endParaRPr sz="1400">
                        <a:latin typeface="Times New Roman"/>
                        <a:cs typeface="Times New Roman"/>
                      </a:endParaRPr>
                    </a:p>
                    <a:p>
                      <a:pPr marL="36195">
                        <a:lnSpc>
                          <a:spcPct val="100000"/>
                        </a:lnSpc>
                      </a:pPr>
                      <a:r>
                        <a:rPr sz="1350" spc="-5" dirty="0">
                          <a:latin typeface="PMingLiU"/>
                          <a:cs typeface="PMingLiU"/>
                        </a:rPr>
                        <a:t>激大眾前往消費的意願。</a:t>
                      </a:r>
                      <a:endParaRPr sz="1350">
                        <a:latin typeface="PMingLiU"/>
                        <a:cs typeface="PMingLiU"/>
                      </a:endParaRPr>
                    </a:p>
                    <a:p>
                      <a:pPr>
                        <a:lnSpc>
                          <a:spcPct val="100000"/>
                        </a:lnSpc>
                        <a:spcBef>
                          <a:spcPts val="10"/>
                        </a:spcBef>
                      </a:pPr>
                      <a:endParaRPr sz="1400">
                        <a:latin typeface="Times New Roman"/>
                        <a:cs typeface="Times New Roman"/>
                      </a:endParaRPr>
                    </a:p>
                    <a:p>
                      <a:pPr marL="36195">
                        <a:lnSpc>
                          <a:spcPct val="100000"/>
                        </a:lnSpc>
                      </a:pPr>
                      <a:r>
                        <a:rPr sz="1350" spc="-5" dirty="0">
                          <a:latin typeface="PMingLiU"/>
                          <a:cs typeface="PMingLiU"/>
                        </a:rPr>
                        <a:t>３、市場佔全台灣的一半人口。</a:t>
                      </a:r>
                      <a:endParaRPr sz="135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93980">
                        <a:lnSpc>
                          <a:spcPct val="100000"/>
                        </a:lnSpc>
                        <a:spcBef>
                          <a:spcPts val="1040"/>
                        </a:spcBef>
                      </a:pPr>
                      <a:r>
                        <a:rPr sz="1350" spc="-5" dirty="0">
                          <a:latin typeface="PMingLiU"/>
                          <a:cs typeface="PMingLiU"/>
                        </a:rPr>
                        <a:t>１、台灣北部３月至５月多為梅雨季，而且冬天東</a:t>
                      </a:r>
                      <a:endParaRPr sz="1350">
                        <a:latin typeface="PMingLiU"/>
                        <a:cs typeface="PMingLiU"/>
                      </a:endParaRPr>
                    </a:p>
                    <a:p>
                      <a:pPr>
                        <a:lnSpc>
                          <a:spcPct val="100000"/>
                        </a:lnSpc>
                        <a:spcBef>
                          <a:spcPts val="10"/>
                        </a:spcBef>
                      </a:pPr>
                      <a:endParaRPr sz="1400">
                        <a:latin typeface="Times New Roman"/>
                        <a:cs typeface="Times New Roman"/>
                      </a:endParaRPr>
                    </a:p>
                    <a:p>
                      <a:pPr marL="93980">
                        <a:lnSpc>
                          <a:spcPct val="100000"/>
                        </a:lnSpc>
                      </a:pPr>
                      <a:r>
                        <a:rPr sz="1350" spc="-5" dirty="0">
                          <a:latin typeface="PMingLiU"/>
                          <a:cs typeface="PMingLiU"/>
                        </a:rPr>
                        <a:t>北季風的強勢，甚至到了暑假期間雨量驚人，所以</a:t>
                      </a:r>
                      <a:endParaRPr sz="1350">
                        <a:latin typeface="PMingLiU"/>
                        <a:cs typeface="PMingLiU"/>
                      </a:endParaRPr>
                    </a:p>
                    <a:p>
                      <a:pPr>
                        <a:lnSpc>
                          <a:spcPct val="100000"/>
                        </a:lnSpc>
                        <a:spcBef>
                          <a:spcPts val="10"/>
                        </a:spcBef>
                      </a:pPr>
                      <a:endParaRPr sz="1400">
                        <a:latin typeface="Times New Roman"/>
                        <a:cs typeface="Times New Roman"/>
                      </a:endParaRPr>
                    </a:p>
                    <a:p>
                      <a:pPr marL="93980">
                        <a:lnSpc>
                          <a:spcPct val="100000"/>
                        </a:lnSpc>
                      </a:pPr>
                      <a:r>
                        <a:rPr sz="1350" spc="-5" dirty="0">
                          <a:latin typeface="PMingLiU"/>
                          <a:cs typeface="PMingLiU"/>
                        </a:rPr>
                        <a:t>天氣為其劣勢。</a:t>
                      </a:r>
                      <a:endParaRPr sz="1350">
                        <a:latin typeface="PMingLiU"/>
                        <a:cs typeface="PMingLiU"/>
                      </a:endParaRPr>
                    </a:p>
                    <a:p>
                      <a:pPr>
                        <a:lnSpc>
                          <a:spcPct val="100000"/>
                        </a:lnSpc>
                        <a:spcBef>
                          <a:spcPts val="10"/>
                        </a:spcBef>
                      </a:pPr>
                      <a:endParaRPr sz="1400">
                        <a:latin typeface="Times New Roman"/>
                        <a:cs typeface="Times New Roman"/>
                      </a:endParaRPr>
                    </a:p>
                    <a:p>
                      <a:pPr marL="93980">
                        <a:lnSpc>
                          <a:spcPct val="100000"/>
                        </a:lnSpc>
                      </a:pPr>
                      <a:r>
                        <a:rPr sz="1350" spc="-5" dirty="0">
                          <a:latin typeface="PMingLiU"/>
                          <a:cs typeface="PMingLiU"/>
                        </a:rPr>
                        <a:t>２、六大主題樂園區分不夠明顯</a:t>
                      </a:r>
                      <a:endParaRPr sz="1350">
                        <a:latin typeface="PMingLiU"/>
                        <a:cs typeface="PMingLiU"/>
                      </a:endParaRPr>
                    </a:p>
                    <a:p>
                      <a:pPr>
                        <a:lnSpc>
                          <a:spcPct val="100000"/>
                        </a:lnSpc>
                        <a:spcBef>
                          <a:spcPts val="10"/>
                        </a:spcBef>
                      </a:pPr>
                      <a:endParaRPr sz="1400">
                        <a:latin typeface="Times New Roman"/>
                        <a:cs typeface="Times New Roman"/>
                      </a:endParaRPr>
                    </a:p>
                    <a:p>
                      <a:pPr marL="93980">
                        <a:lnSpc>
                          <a:spcPct val="100000"/>
                        </a:lnSpc>
                      </a:pPr>
                      <a:r>
                        <a:rPr sz="1350" spc="-5" dirty="0">
                          <a:latin typeface="PMingLiU"/>
                          <a:cs typeface="PMingLiU"/>
                        </a:rPr>
                        <a:t>３、南部消費者在交通方面較不便利。</a:t>
                      </a:r>
                      <a:endParaRPr sz="135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r h="556640">
                <a:tc>
                  <a:txBody>
                    <a:bodyPr/>
                    <a:lstStyle/>
                    <a:p>
                      <a:pPr marL="43180" algn="ctr">
                        <a:lnSpc>
                          <a:spcPct val="100000"/>
                        </a:lnSpc>
                        <a:spcBef>
                          <a:spcPts val="1155"/>
                        </a:spcBef>
                      </a:pPr>
                      <a:r>
                        <a:rPr sz="1500" b="1" dirty="0">
                          <a:solidFill>
                            <a:srgbClr val="FFFFFF"/>
                          </a:solidFill>
                          <a:latin typeface="Microsoft YaHei"/>
                          <a:cs typeface="Microsoft YaHei"/>
                        </a:rPr>
                        <a:t>機會（Ｏｐｐｏｒｔｕｎｉｔｉｅｓ）</a:t>
                      </a:r>
                      <a:endParaRPr sz="1500">
                        <a:latin typeface="Microsoft YaHei"/>
                        <a:cs typeface="Microsoft YaHei"/>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943735"/>
                    </a:solidFill>
                  </a:tcPr>
                </a:tc>
                <a:tc>
                  <a:txBody>
                    <a:bodyPr/>
                    <a:lstStyle/>
                    <a:p>
                      <a:pPr marL="57150" algn="ctr">
                        <a:lnSpc>
                          <a:spcPct val="100000"/>
                        </a:lnSpc>
                        <a:spcBef>
                          <a:spcPts val="1155"/>
                        </a:spcBef>
                      </a:pPr>
                      <a:r>
                        <a:rPr sz="1500" b="1" dirty="0">
                          <a:solidFill>
                            <a:srgbClr val="FFFFFF"/>
                          </a:solidFill>
                          <a:latin typeface="Microsoft YaHei"/>
                          <a:cs typeface="Microsoft YaHei"/>
                        </a:rPr>
                        <a:t>威脅（Ｔｈｒｅａｔｓ）</a:t>
                      </a:r>
                      <a:endParaRPr sz="1500">
                        <a:latin typeface="Microsoft YaHei"/>
                        <a:cs typeface="Microsoft YaHei"/>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943735"/>
                    </a:solidFill>
                  </a:tcPr>
                </a:tc>
              </a:tr>
              <a:tr h="2086190">
                <a:tc>
                  <a:txBody>
                    <a:bodyPr/>
                    <a:lstStyle/>
                    <a:p>
                      <a:pPr marL="36195">
                        <a:lnSpc>
                          <a:spcPct val="100000"/>
                        </a:lnSpc>
                        <a:spcBef>
                          <a:spcPts val="1045"/>
                        </a:spcBef>
                      </a:pPr>
                      <a:r>
                        <a:rPr sz="1350" spc="-5" dirty="0">
                          <a:latin typeface="PMingLiU"/>
                          <a:cs typeface="PMingLiU"/>
                        </a:rPr>
                        <a:t>１、由於周休二日的實施帶來大量休閒人口，尤其</a:t>
                      </a:r>
                      <a:endParaRPr sz="1350">
                        <a:latin typeface="PMingLiU"/>
                        <a:cs typeface="PMingLiU"/>
                      </a:endParaRPr>
                    </a:p>
                    <a:p>
                      <a:pPr>
                        <a:lnSpc>
                          <a:spcPct val="100000"/>
                        </a:lnSpc>
                        <a:spcBef>
                          <a:spcPts val="10"/>
                        </a:spcBef>
                      </a:pPr>
                      <a:endParaRPr sz="1400">
                        <a:latin typeface="Times New Roman"/>
                        <a:cs typeface="Times New Roman"/>
                      </a:endParaRPr>
                    </a:p>
                    <a:p>
                      <a:pPr marL="36195">
                        <a:lnSpc>
                          <a:spcPct val="100000"/>
                        </a:lnSpc>
                      </a:pPr>
                      <a:r>
                        <a:rPr sz="1350" spc="-5" dirty="0">
                          <a:latin typeface="PMingLiU"/>
                          <a:cs typeface="PMingLiU"/>
                        </a:rPr>
                        <a:t>位在北部休閒人口比中南部遊樂區來得多。</a:t>
                      </a:r>
                      <a:endParaRPr sz="1350">
                        <a:latin typeface="PMingLiU"/>
                        <a:cs typeface="PMingLiU"/>
                      </a:endParaRPr>
                    </a:p>
                    <a:p>
                      <a:pPr marL="36195" marR="86360">
                        <a:lnSpc>
                          <a:spcPct val="200000"/>
                        </a:lnSpc>
                      </a:pPr>
                      <a:r>
                        <a:rPr sz="1350" spc="-5" dirty="0">
                          <a:latin typeface="PMingLiU"/>
                          <a:cs typeface="PMingLiU"/>
                        </a:rPr>
                        <a:t>２、整合北部優勢及六福皇宮等事業體成為一連結  </a:t>
                      </a:r>
                      <a:r>
                        <a:rPr sz="1350" dirty="0">
                          <a:latin typeface="PMingLiU"/>
                          <a:cs typeface="PMingLiU"/>
                        </a:rPr>
                        <a:t>休閒體系。  </a:t>
                      </a:r>
                      <a:r>
                        <a:rPr sz="1350" spc="-5" dirty="0">
                          <a:latin typeface="PMingLiU"/>
                          <a:cs typeface="PMingLiU"/>
                        </a:rPr>
                        <a:t>３、經由消費者的口碑相傳打出良好的知名度。</a:t>
                      </a:r>
                      <a:endParaRPr sz="1350">
                        <a:latin typeface="PMingLiU"/>
                        <a:cs typeface="PMingLiU"/>
                      </a:endParaRPr>
                    </a:p>
                  </a:txBody>
                  <a:tcPr marL="0" marR="0" marT="0" marB="0">
                    <a:lnL w="12700">
                      <a:solidFill>
                        <a:srgbClr val="C0504D"/>
                      </a:solidFill>
                      <a:prstDash val="solid"/>
                    </a:lnL>
                    <a:lnT w="12700">
                      <a:solidFill>
                        <a:srgbClr val="C0504D"/>
                      </a:solidFill>
                      <a:prstDash val="solid"/>
                    </a:lnT>
                    <a:lnB w="12700">
                      <a:solidFill>
                        <a:srgbClr val="C0504D"/>
                      </a:solidFill>
                      <a:prstDash val="solid"/>
                    </a:lnB>
                    <a:solidFill>
                      <a:srgbClr val="F4E9E9"/>
                    </a:solidFill>
                  </a:tcPr>
                </a:tc>
                <a:tc>
                  <a:txBody>
                    <a:bodyPr/>
                    <a:lstStyle/>
                    <a:p>
                      <a:pPr marL="93980">
                        <a:lnSpc>
                          <a:spcPct val="100000"/>
                        </a:lnSpc>
                        <a:spcBef>
                          <a:spcPts val="1045"/>
                        </a:spcBef>
                      </a:pPr>
                      <a:r>
                        <a:rPr sz="1350" spc="-5" dirty="0">
                          <a:latin typeface="PMingLiU"/>
                          <a:cs typeface="PMingLiU"/>
                        </a:rPr>
                        <a:t>１、由於開發較久，且票價也是居高不下，容易造</a:t>
                      </a:r>
                      <a:endParaRPr sz="1350">
                        <a:latin typeface="PMingLiU"/>
                        <a:cs typeface="PMingLiU"/>
                      </a:endParaRPr>
                    </a:p>
                    <a:p>
                      <a:pPr>
                        <a:lnSpc>
                          <a:spcPct val="100000"/>
                        </a:lnSpc>
                        <a:spcBef>
                          <a:spcPts val="10"/>
                        </a:spcBef>
                      </a:pPr>
                      <a:endParaRPr sz="1400">
                        <a:latin typeface="Times New Roman"/>
                        <a:cs typeface="Times New Roman"/>
                      </a:endParaRPr>
                    </a:p>
                    <a:p>
                      <a:pPr marL="93980">
                        <a:lnSpc>
                          <a:spcPct val="100000"/>
                        </a:lnSpc>
                      </a:pPr>
                      <a:r>
                        <a:rPr sz="1350" dirty="0">
                          <a:latin typeface="PMingLiU"/>
                          <a:cs typeface="PMingLiU"/>
                        </a:rPr>
                        <a:t>成客源流失。</a:t>
                      </a:r>
                      <a:endParaRPr sz="1350">
                        <a:latin typeface="PMingLiU"/>
                        <a:cs typeface="PMingLiU"/>
                      </a:endParaRPr>
                    </a:p>
                    <a:p>
                      <a:pPr marL="93980" marR="129539">
                        <a:lnSpc>
                          <a:spcPct val="200000"/>
                        </a:lnSpc>
                      </a:pPr>
                      <a:r>
                        <a:rPr sz="1350" spc="-5" dirty="0">
                          <a:latin typeface="PMingLiU"/>
                          <a:cs typeface="PMingLiU"/>
                        </a:rPr>
                        <a:t>２、第二高速公路的漸層讓消費者容易到中南部地  區遊玩也是一大威脅。  ３、較不針對小孩及老人家設計適合的遊樂設施。</a:t>
                      </a:r>
                      <a:endParaRPr sz="1350">
                        <a:latin typeface="PMingLiU"/>
                        <a:cs typeface="PMingLiU"/>
                      </a:endParaRPr>
                    </a:p>
                  </a:txBody>
                  <a:tcPr marL="0" marR="0" marT="0" marB="0">
                    <a:lnR w="12700">
                      <a:solidFill>
                        <a:srgbClr val="C0504D"/>
                      </a:solidFill>
                      <a:prstDash val="solid"/>
                    </a:lnR>
                    <a:lnT w="12700">
                      <a:solidFill>
                        <a:srgbClr val="C0504D"/>
                      </a:solidFill>
                      <a:prstDash val="solid"/>
                    </a:lnT>
                    <a:lnB w="12700">
                      <a:solidFill>
                        <a:srgbClr val="C0504D"/>
                      </a:solidFill>
                      <a:prstDash val="solid"/>
                    </a:lnB>
                    <a:solidFill>
                      <a:srgbClr val="F4E9E9"/>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3201" y="186054"/>
            <a:ext cx="2056764" cy="609600"/>
          </a:xfrm>
          <a:prstGeom prst="rect">
            <a:avLst/>
          </a:prstGeom>
        </p:spPr>
        <p:txBody>
          <a:bodyPr vert="horz" wrap="square" lIns="0" tIns="0" rIns="0" bIns="0" rtlCol="0">
            <a:spAutoFit/>
          </a:bodyPr>
          <a:lstStyle/>
          <a:p>
            <a:pPr marL="12700">
              <a:lnSpc>
                <a:spcPct val="100000"/>
              </a:lnSpc>
            </a:pPr>
            <a:r>
              <a:rPr sz="4000" spc="-5" dirty="0"/>
              <a:t>研究結論</a:t>
            </a:r>
            <a:endParaRPr sz="4000"/>
          </a:p>
        </p:txBody>
      </p:sp>
      <p:sp>
        <p:nvSpPr>
          <p:cNvPr id="3" name="object 3"/>
          <p:cNvSpPr txBox="1"/>
          <p:nvPr/>
        </p:nvSpPr>
        <p:spPr>
          <a:xfrm>
            <a:off x="505764" y="837310"/>
            <a:ext cx="8273415" cy="5080000"/>
          </a:xfrm>
          <a:prstGeom prst="rect">
            <a:avLst/>
          </a:prstGeom>
        </p:spPr>
        <p:txBody>
          <a:bodyPr vert="horz" wrap="square" lIns="0" tIns="0" rIns="0" bIns="0" rtlCol="0">
            <a:spAutoFit/>
          </a:bodyPr>
          <a:lstStyle/>
          <a:p>
            <a:pPr marL="12065" marR="123825" algn="ctr">
              <a:lnSpc>
                <a:spcPts val="2340"/>
              </a:lnSpc>
            </a:pPr>
            <a:r>
              <a:rPr sz="2000" spc="-5" dirty="0">
                <a:solidFill>
                  <a:srgbClr val="FFC000"/>
                </a:solidFill>
                <a:latin typeface="PMingLiU"/>
                <a:cs typeface="PMingLiU"/>
              </a:rPr>
              <a:t>藉由問卷調查分析後，針對六福村遊樂設施、野生動物園、住宿問題等，  </a:t>
            </a:r>
            <a:r>
              <a:rPr sz="2000" dirty="0">
                <a:solidFill>
                  <a:srgbClr val="FFC000"/>
                </a:solidFill>
                <a:latin typeface="PMingLiU"/>
                <a:cs typeface="PMingLiU"/>
              </a:rPr>
              <a:t>提出研究結論如下：</a:t>
            </a:r>
            <a:endParaRPr sz="2000">
              <a:latin typeface="PMingLiU"/>
              <a:cs typeface="PMingLiU"/>
            </a:endParaRPr>
          </a:p>
          <a:p>
            <a:pPr marL="42545">
              <a:lnSpc>
                <a:spcPts val="2160"/>
              </a:lnSpc>
              <a:spcBef>
                <a:spcPts val="1130"/>
              </a:spcBef>
              <a:tabLst>
                <a:tab pos="385445" algn="l"/>
              </a:tabLst>
            </a:pPr>
            <a:r>
              <a:rPr sz="2000" dirty="0">
                <a:solidFill>
                  <a:srgbClr val="FFFFFF"/>
                </a:solidFill>
                <a:latin typeface="Arial"/>
                <a:cs typeface="Arial"/>
              </a:rPr>
              <a:t>•	</a:t>
            </a:r>
            <a:r>
              <a:rPr sz="2000" spc="-5" dirty="0">
                <a:solidFill>
                  <a:srgbClr val="FFFFFF"/>
                </a:solidFill>
                <a:latin typeface="PMingLiU"/>
                <a:cs typeface="PMingLiU"/>
              </a:rPr>
              <a:t>（一）滿意度之圓餅圖中，可以發現大部分遊客對於遊樂設施的安全</a:t>
            </a:r>
            <a:endParaRPr sz="2000">
              <a:latin typeface="PMingLiU"/>
              <a:cs typeface="PMingLiU"/>
            </a:endParaRPr>
          </a:p>
          <a:p>
            <a:pPr marR="126364" algn="ctr">
              <a:lnSpc>
                <a:spcPts val="2160"/>
              </a:lnSpc>
            </a:pPr>
            <a:r>
              <a:rPr sz="2000" spc="-5" dirty="0">
                <a:solidFill>
                  <a:srgbClr val="FFFFFF"/>
                </a:solidFill>
                <a:latin typeface="PMingLiU"/>
                <a:cs typeface="PMingLiU"/>
              </a:rPr>
              <a:t>性、刺激性以及等候時間等主要是「滿意」佔多數，次之為普通。</a:t>
            </a:r>
            <a:endParaRPr sz="2000">
              <a:latin typeface="PMingLiU"/>
              <a:cs typeface="PMingLiU"/>
            </a:endParaRPr>
          </a:p>
          <a:p>
            <a:pPr marL="386080" marR="257810" indent="-343535" algn="just">
              <a:lnSpc>
                <a:spcPct val="80000"/>
              </a:lnSpc>
              <a:spcBef>
                <a:spcPts val="480"/>
              </a:spcBef>
            </a:pPr>
            <a:r>
              <a:rPr sz="2000" dirty="0">
                <a:solidFill>
                  <a:srgbClr val="FFFFFF"/>
                </a:solidFill>
                <a:latin typeface="Arial"/>
                <a:cs typeface="Arial"/>
              </a:rPr>
              <a:t>• </a:t>
            </a:r>
            <a:r>
              <a:rPr sz="2000" spc="-5" dirty="0">
                <a:solidFill>
                  <a:srgbClr val="FFFFFF"/>
                </a:solidFill>
                <a:latin typeface="PMingLiU"/>
                <a:cs typeface="PMingLiU"/>
              </a:rPr>
              <a:t>六福村遊樂設施雖然「滿意」佔多數，但等候時間普通大幅領先於滿  意，由此可知部分的遊客對於等候時間方面還有很大的進步與改善空  </a:t>
            </a:r>
            <a:r>
              <a:rPr sz="2000" dirty="0">
                <a:solidFill>
                  <a:srgbClr val="FFFFFF"/>
                </a:solidFill>
                <a:latin typeface="PMingLiU"/>
                <a:cs typeface="PMingLiU"/>
              </a:rPr>
              <a:t>間的。</a:t>
            </a:r>
            <a:endParaRPr sz="2000">
              <a:latin typeface="PMingLiU"/>
              <a:cs typeface="PMingLiU"/>
            </a:endParaRPr>
          </a:p>
          <a:p>
            <a:pPr>
              <a:lnSpc>
                <a:spcPct val="100000"/>
              </a:lnSpc>
              <a:spcBef>
                <a:spcPts val="5"/>
              </a:spcBef>
            </a:pPr>
            <a:endParaRPr sz="2500">
              <a:latin typeface="Times New Roman"/>
              <a:cs typeface="Times New Roman"/>
            </a:endParaRPr>
          </a:p>
          <a:p>
            <a:pPr marL="386080" marR="5080" indent="-343535">
              <a:lnSpc>
                <a:spcPct val="80000"/>
              </a:lnSpc>
              <a:tabLst>
                <a:tab pos="385445" algn="l"/>
              </a:tabLst>
            </a:pPr>
            <a:r>
              <a:rPr sz="2000" dirty="0">
                <a:solidFill>
                  <a:srgbClr val="FFFFFF"/>
                </a:solidFill>
                <a:latin typeface="Arial"/>
                <a:cs typeface="Arial"/>
              </a:rPr>
              <a:t>•	</a:t>
            </a:r>
            <a:r>
              <a:rPr sz="2000" spc="-5" dirty="0">
                <a:solidFill>
                  <a:srgbClr val="FFFFFF"/>
                </a:solidFill>
                <a:latin typeface="PMingLiU"/>
                <a:cs typeface="PMingLiU"/>
              </a:rPr>
              <a:t>（二）滿意度之圓餅圖中，可以發現大部分遊客對於野生動物園的安  全性、多元性以及導覽明瞭度等主要是「滿意」佔多數，次之為普通。</a:t>
            </a:r>
            <a:endParaRPr sz="2000">
              <a:latin typeface="PMingLiU"/>
              <a:cs typeface="PMingLiU"/>
            </a:endParaRPr>
          </a:p>
          <a:p>
            <a:pPr marL="386080" marR="257175" indent="-343535" algn="just">
              <a:lnSpc>
                <a:spcPct val="80100"/>
              </a:lnSpc>
              <a:spcBef>
                <a:spcPts val="475"/>
              </a:spcBef>
            </a:pPr>
            <a:r>
              <a:rPr sz="2000" dirty="0">
                <a:solidFill>
                  <a:srgbClr val="FFFFFF"/>
                </a:solidFill>
                <a:latin typeface="Arial"/>
                <a:cs typeface="Arial"/>
              </a:rPr>
              <a:t>• </a:t>
            </a:r>
            <a:r>
              <a:rPr sz="2000" spc="-5" dirty="0">
                <a:solidFill>
                  <a:srgbClr val="FFFFFF"/>
                </a:solidFill>
                <a:latin typeface="PMingLiU"/>
                <a:cs typeface="PMingLiU"/>
              </a:rPr>
              <a:t>六福村野生動物雖然「滿意」佔多數，但導覽明瞭度普通大幅領先於  滿意，由此可知部分的遊客對於導覽明瞭度方面還有很大的進步與改  </a:t>
            </a:r>
            <a:r>
              <a:rPr sz="2000" dirty="0">
                <a:solidFill>
                  <a:srgbClr val="FFFFFF"/>
                </a:solidFill>
                <a:latin typeface="PMingLiU"/>
                <a:cs typeface="PMingLiU"/>
              </a:rPr>
              <a:t>善空間的。</a:t>
            </a:r>
            <a:endParaRPr sz="2000">
              <a:latin typeface="PMingLiU"/>
              <a:cs typeface="PMingLiU"/>
            </a:endParaRPr>
          </a:p>
          <a:p>
            <a:pPr>
              <a:lnSpc>
                <a:spcPct val="100000"/>
              </a:lnSpc>
              <a:spcBef>
                <a:spcPts val="5"/>
              </a:spcBef>
            </a:pPr>
            <a:endParaRPr sz="2500">
              <a:latin typeface="Times New Roman"/>
              <a:cs typeface="Times New Roman"/>
            </a:endParaRPr>
          </a:p>
          <a:p>
            <a:pPr marL="386080" marR="257175" indent="-343535" algn="just">
              <a:lnSpc>
                <a:spcPct val="80000"/>
              </a:lnSpc>
            </a:pPr>
            <a:r>
              <a:rPr sz="2000" dirty="0">
                <a:solidFill>
                  <a:srgbClr val="FFFFFF"/>
                </a:solidFill>
                <a:latin typeface="Arial"/>
                <a:cs typeface="Arial"/>
              </a:rPr>
              <a:t>• </a:t>
            </a:r>
            <a:r>
              <a:rPr sz="2000" spc="-5" dirty="0">
                <a:solidFill>
                  <a:srgbClr val="FFFFFF"/>
                </a:solidFill>
                <a:latin typeface="PMingLiU"/>
                <a:cs typeface="PMingLiU"/>
              </a:rPr>
              <a:t>（三）滿意度之圓餅圖中，可以發現大部分遊客對於票價價格的滿意  度主要是「普通」佔多數，次之為滿意。可得知遊客對六福村的票價  不是很滿意，因六福村的票價是台灣所有遊樂園中最昂貴的，若能調  整票價滿意度會有很大的變更。</a:t>
            </a:r>
            <a:endParaRPr sz="2000">
              <a:latin typeface="PMingLiU"/>
              <a:cs typeface="PMingLiU"/>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811145">
              <a:lnSpc>
                <a:spcPct val="100000"/>
              </a:lnSpc>
            </a:pPr>
            <a:r>
              <a:rPr spc="5" dirty="0"/>
              <a:t>研究建議</a:t>
            </a:r>
          </a:p>
        </p:txBody>
      </p:sp>
      <p:sp>
        <p:nvSpPr>
          <p:cNvPr id="3" name="object 3"/>
          <p:cNvSpPr txBox="1"/>
          <p:nvPr/>
        </p:nvSpPr>
        <p:spPr>
          <a:xfrm>
            <a:off x="535940" y="1568322"/>
            <a:ext cx="8243570" cy="3872865"/>
          </a:xfrm>
          <a:prstGeom prst="rect">
            <a:avLst/>
          </a:prstGeom>
        </p:spPr>
        <p:txBody>
          <a:bodyPr vert="horz" wrap="square" lIns="0" tIns="0" rIns="0" bIns="0" rtlCol="0">
            <a:spAutoFit/>
          </a:bodyPr>
          <a:lstStyle/>
          <a:p>
            <a:pPr marL="12700">
              <a:lnSpc>
                <a:spcPct val="100000"/>
              </a:lnSpc>
              <a:tabLst>
                <a:tab pos="355600" algn="l"/>
              </a:tabLst>
            </a:pPr>
            <a:r>
              <a:rPr sz="2200" spc="-5" dirty="0">
                <a:solidFill>
                  <a:srgbClr val="FFC000"/>
                </a:solidFill>
                <a:latin typeface="Arial"/>
                <a:cs typeface="Arial"/>
              </a:rPr>
              <a:t>•	</a:t>
            </a:r>
            <a:r>
              <a:rPr sz="2200" b="1" spc="-5" dirty="0">
                <a:solidFill>
                  <a:srgbClr val="FFC000"/>
                </a:solidFill>
                <a:latin typeface="Microsoft YaHei"/>
                <a:cs typeface="Microsoft YaHei"/>
              </a:rPr>
              <a:t>針對六福村遊樂設施建議</a:t>
            </a:r>
            <a:endParaRPr sz="2200">
              <a:latin typeface="Microsoft YaHei"/>
              <a:cs typeface="Microsoft YaHei"/>
            </a:endParaRPr>
          </a:p>
          <a:p>
            <a:pPr marL="355600" marR="257810" indent="-343535" algn="just">
              <a:lnSpc>
                <a:spcPts val="1920"/>
              </a:lnSpc>
              <a:spcBef>
                <a:spcPts val="470"/>
              </a:spcBef>
              <a:tabLst>
                <a:tab pos="864235" algn="l"/>
              </a:tabLst>
            </a:pPr>
            <a:r>
              <a:rPr sz="2000" dirty="0">
                <a:solidFill>
                  <a:srgbClr val="FFFFFF"/>
                </a:solidFill>
                <a:latin typeface="Arial"/>
                <a:cs typeface="Arial"/>
              </a:rPr>
              <a:t>•		</a:t>
            </a:r>
            <a:r>
              <a:rPr sz="2000" spc="-5" dirty="0">
                <a:solidFill>
                  <a:srgbClr val="FFFFFF"/>
                </a:solidFill>
                <a:latin typeface="PMingLiU"/>
                <a:cs typeface="PMingLiU"/>
              </a:rPr>
              <a:t>在六福村內的遊樂設施方面，若能新增一些創新的遊樂設施，或  是改善遊客等候時間的問題，能吸引更多遊客前往遊玩，也能降低遊  客對於等候時間的抱怨。當寒暑假或連假來臨時，大家都會想到遊樂  園，如果能多一點促銷或活動會吸引更多遊客前往。</a:t>
            </a:r>
            <a:endParaRPr sz="2000">
              <a:latin typeface="PMingLiU"/>
              <a:cs typeface="PMingLiU"/>
            </a:endParaRPr>
          </a:p>
          <a:p>
            <a:pPr marL="12700">
              <a:lnSpc>
                <a:spcPct val="100000"/>
              </a:lnSpc>
              <a:spcBef>
                <a:spcPts val="10"/>
              </a:spcBef>
              <a:tabLst>
                <a:tab pos="355600" algn="l"/>
              </a:tabLst>
            </a:pPr>
            <a:r>
              <a:rPr sz="2200" spc="-5" dirty="0">
                <a:solidFill>
                  <a:srgbClr val="FFC000"/>
                </a:solidFill>
                <a:latin typeface="Arial"/>
                <a:cs typeface="Arial"/>
              </a:rPr>
              <a:t>•	</a:t>
            </a:r>
            <a:r>
              <a:rPr sz="2200" b="1" spc="-5" dirty="0">
                <a:solidFill>
                  <a:srgbClr val="FFC000"/>
                </a:solidFill>
                <a:latin typeface="Microsoft YaHei"/>
                <a:cs typeface="Microsoft YaHei"/>
              </a:rPr>
              <a:t>針對六福村野生動物園建議</a:t>
            </a:r>
            <a:endParaRPr sz="2200">
              <a:latin typeface="Microsoft YaHei"/>
              <a:cs typeface="Microsoft YaHei"/>
            </a:endParaRPr>
          </a:p>
          <a:p>
            <a:pPr marL="355600" marR="5080" indent="-343535">
              <a:lnSpc>
                <a:spcPts val="1920"/>
              </a:lnSpc>
              <a:spcBef>
                <a:spcPts val="470"/>
              </a:spcBef>
              <a:tabLst>
                <a:tab pos="864235" algn="l"/>
              </a:tabLst>
            </a:pPr>
            <a:r>
              <a:rPr sz="2000" dirty="0">
                <a:solidFill>
                  <a:srgbClr val="FFFFFF"/>
                </a:solidFill>
                <a:latin typeface="Arial"/>
                <a:cs typeface="Arial"/>
              </a:rPr>
              <a:t>•		</a:t>
            </a:r>
            <a:r>
              <a:rPr sz="2000" spc="-5" dirty="0">
                <a:solidFill>
                  <a:srgbClr val="FFFFFF"/>
                </a:solidFill>
                <a:latin typeface="PMingLiU"/>
                <a:cs typeface="PMingLiU"/>
              </a:rPr>
              <a:t>在六福村內的野生動物園方面，若能加強訓練導覽員的解說能力，  會讓前往觀看野生動物園的遊客更加了解這些動物的習性以及遊客之  後會更有興趣前往六福村看野生動物，也會讓來看過的遊客印象深刻。</a:t>
            </a:r>
            <a:endParaRPr sz="2000">
              <a:latin typeface="PMingLiU"/>
              <a:cs typeface="PMingLiU"/>
            </a:endParaRPr>
          </a:p>
          <a:p>
            <a:pPr marL="12700">
              <a:lnSpc>
                <a:spcPct val="100000"/>
              </a:lnSpc>
              <a:spcBef>
                <a:spcPts val="10"/>
              </a:spcBef>
              <a:tabLst>
                <a:tab pos="355600" algn="l"/>
              </a:tabLst>
            </a:pPr>
            <a:r>
              <a:rPr sz="2200" spc="-5" dirty="0">
                <a:solidFill>
                  <a:srgbClr val="FFC000"/>
                </a:solidFill>
                <a:latin typeface="Arial"/>
                <a:cs typeface="Arial"/>
              </a:rPr>
              <a:t>•	</a:t>
            </a:r>
            <a:r>
              <a:rPr sz="2200" b="1" spc="-5" dirty="0">
                <a:solidFill>
                  <a:srgbClr val="FFC000"/>
                </a:solidFill>
                <a:latin typeface="Microsoft YaHei"/>
                <a:cs typeface="Microsoft YaHei"/>
              </a:rPr>
              <a:t>針對六福村門票票價建議</a:t>
            </a:r>
            <a:endParaRPr sz="2200">
              <a:latin typeface="Microsoft YaHei"/>
              <a:cs typeface="Microsoft YaHei"/>
            </a:endParaRPr>
          </a:p>
          <a:p>
            <a:pPr marL="355600" marR="257810" indent="-343535" algn="just">
              <a:lnSpc>
                <a:spcPct val="80000"/>
              </a:lnSpc>
              <a:spcBef>
                <a:spcPts val="484"/>
              </a:spcBef>
              <a:tabLst>
                <a:tab pos="864235" algn="l"/>
              </a:tabLst>
            </a:pPr>
            <a:r>
              <a:rPr sz="2000" dirty="0">
                <a:solidFill>
                  <a:srgbClr val="FFFFFF"/>
                </a:solidFill>
                <a:latin typeface="Arial"/>
                <a:cs typeface="Arial"/>
              </a:rPr>
              <a:t>•		</a:t>
            </a:r>
            <a:r>
              <a:rPr sz="2000" spc="-5" dirty="0">
                <a:solidFill>
                  <a:srgbClr val="FFFFFF"/>
                </a:solidFill>
                <a:latin typeface="PMingLiU"/>
                <a:cs typeface="PMingLiU"/>
              </a:rPr>
              <a:t>六福村在台灣算是有知名度的主題遊樂園但是票價比其他主題遊  樂園來的高，對於現在經濟不景氣的狀況應該調降一些，雖然在國定  假日時會推出票價優惠但是反而會造成交通阻圔，遊客買門票都要多  跑一趟至各大書局買票或是搭配專案才能買到優惠票。</a:t>
            </a:r>
            <a:endParaRPr sz="2000">
              <a:latin typeface="PMingLiU"/>
              <a:cs typeface="PMingLiU"/>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43429" y="3358515"/>
            <a:ext cx="2263140" cy="683260"/>
          </a:xfrm>
          <a:prstGeom prst="rect">
            <a:avLst/>
          </a:prstGeom>
        </p:spPr>
        <p:txBody>
          <a:bodyPr vert="horz" wrap="square" lIns="0" tIns="0" rIns="0" bIns="0" rtlCol="0">
            <a:spAutoFit/>
          </a:bodyPr>
          <a:lstStyle/>
          <a:p>
            <a:pPr marL="12700">
              <a:lnSpc>
                <a:spcPct val="100000"/>
              </a:lnSpc>
            </a:pPr>
            <a:r>
              <a:rPr sz="4400" dirty="0">
                <a:solidFill>
                  <a:srgbClr val="FFC000"/>
                </a:solidFill>
                <a:latin typeface="PMingLiU"/>
                <a:cs typeface="PMingLiU"/>
              </a:rPr>
              <a:t>簡報結束</a:t>
            </a:r>
            <a:endParaRPr sz="4400">
              <a:latin typeface="PMingLiU"/>
              <a:cs typeface="PMingLiU"/>
            </a:endParaRPr>
          </a:p>
        </p:txBody>
      </p:sp>
      <p:sp>
        <p:nvSpPr>
          <p:cNvPr id="3" name="object 3"/>
          <p:cNvSpPr txBox="1"/>
          <p:nvPr/>
        </p:nvSpPr>
        <p:spPr>
          <a:xfrm>
            <a:off x="4837303" y="3358515"/>
            <a:ext cx="2260600" cy="683260"/>
          </a:xfrm>
          <a:prstGeom prst="rect">
            <a:avLst/>
          </a:prstGeom>
        </p:spPr>
        <p:txBody>
          <a:bodyPr vert="horz" wrap="square" lIns="0" tIns="0" rIns="0" bIns="0" rtlCol="0">
            <a:spAutoFit/>
          </a:bodyPr>
          <a:lstStyle/>
          <a:p>
            <a:pPr marL="12700">
              <a:lnSpc>
                <a:spcPct val="100000"/>
              </a:lnSpc>
            </a:pPr>
            <a:r>
              <a:rPr sz="4400" dirty="0">
                <a:solidFill>
                  <a:srgbClr val="FFC000"/>
                </a:solidFill>
                <a:latin typeface="PMingLiU"/>
                <a:cs typeface="PMingLiU"/>
              </a:rPr>
              <a:t>感謝</a:t>
            </a:r>
            <a:r>
              <a:rPr sz="4400" spc="-20" dirty="0">
                <a:solidFill>
                  <a:srgbClr val="FFC000"/>
                </a:solidFill>
                <a:latin typeface="PMingLiU"/>
                <a:cs typeface="PMingLiU"/>
              </a:rPr>
              <a:t>聆</a:t>
            </a:r>
            <a:r>
              <a:rPr sz="4400" dirty="0">
                <a:solidFill>
                  <a:srgbClr val="FFC000"/>
                </a:solidFill>
                <a:latin typeface="PMingLiU"/>
                <a:cs typeface="PMingLiU"/>
              </a:rPr>
              <a:t>聽</a:t>
            </a:r>
            <a:endParaRPr sz="4400">
              <a:latin typeface="PMingLiU"/>
              <a:cs typeface="PMingLiU"/>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607</Words>
  <Application>Microsoft Office PowerPoint</Application>
  <PresentationFormat>如螢幕大小 (4:3)</PresentationFormat>
  <Paragraphs>276</Paragraphs>
  <Slides>19</Slides>
  <Notes>0</Notes>
  <HiddenSlides>0</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Office Theme</vt:lpstr>
      <vt:lpstr>主題遊樂園滿意度之研究： 以六福村為例</vt:lpstr>
      <vt:lpstr>內容大綱</vt:lpstr>
      <vt:lpstr>研究動機與目的</vt:lpstr>
      <vt:lpstr>研究流程</vt:lpstr>
      <vt:lpstr>主題樂園特性</vt:lpstr>
      <vt:lpstr>六福村集團介紹</vt:lpstr>
      <vt:lpstr>六福村主題樂園介紹</vt:lpstr>
      <vt:lpstr>六福村動物園介紹（非洲部落）</vt:lpstr>
      <vt:lpstr>顧客滿意度</vt:lpstr>
      <vt:lpstr>顧客需求結構</vt:lpstr>
      <vt:lpstr>六福村遊客流失探討</vt:lpstr>
      <vt:lpstr>四大遊樂園水上設施比較</vt:lpstr>
      <vt:lpstr>四大樂園門票比價</vt:lpstr>
      <vt:lpstr>遊樂園年度入園人數比較</vt:lpstr>
      <vt:lpstr>問卷設計方法</vt:lpstr>
      <vt:lpstr>六福村ＳＷＯＴ分析</vt:lpstr>
      <vt:lpstr>研究結論</vt:lpstr>
      <vt:lpstr>研究建議</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Winnie</dc:creator>
  <cp:lastModifiedBy>user</cp:lastModifiedBy>
  <cp:revision>1</cp:revision>
  <dcterms:created xsi:type="dcterms:W3CDTF">2017-06-14T14:26:55Z</dcterms:created>
  <dcterms:modified xsi:type="dcterms:W3CDTF">2017-06-14T14:27:23Z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2017-06-13T00:00:00Z</vt:filetime>
  </property>
  <property fmtid="{D5CDD505-2E9C-101B-9397-08002B2CF9AE}" pid="3" name="Creator">
    <vt:lpwstr>Microsoft® PowerPoint® 2010</vt:lpwstr>
  </property>
  <property fmtid="{D5CDD505-2E9C-101B-9397-08002B2CF9AE}" pid="4" name="LastSaved">
    <vt:filetime>2017-06-14T00:00:00Z</vt:filetime>
  </property>
</Properties>
</file>