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96" r:id="rId2"/>
    <p:sldMasterId id="2147483709" r:id="rId3"/>
    <p:sldMasterId id="2147483684" r:id="rId4"/>
  </p:sldMasterIdLst>
  <p:notesMasterIdLst>
    <p:notesMasterId r:id="rId29"/>
  </p:notesMasterIdLst>
  <p:sldIdLst>
    <p:sldId id="311" r:id="rId5"/>
    <p:sldId id="257" r:id="rId6"/>
    <p:sldId id="298" r:id="rId7"/>
    <p:sldId id="287" r:id="rId8"/>
    <p:sldId id="314" r:id="rId9"/>
    <p:sldId id="260" r:id="rId10"/>
    <p:sldId id="261" r:id="rId11"/>
    <p:sldId id="304" r:id="rId12"/>
    <p:sldId id="281" r:id="rId13"/>
    <p:sldId id="263" r:id="rId14"/>
    <p:sldId id="266" r:id="rId15"/>
    <p:sldId id="292" r:id="rId16"/>
    <p:sldId id="305" r:id="rId17"/>
    <p:sldId id="267" r:id="rId18"/>
    <p:sldId id="268" r:id="rId19"/>
    <p:sldId id="306" r:id="rId20"/>
    <p:sldId id="271" r:id="rId21"/>
    <p:sldId id="272" r:id="rId22"/>
    <p:sldId id="276" r:id="rId23"/>
    <p:sldId id="307" r:id="rId24"/>
    <p:sldId id="308" r:id="rId25"/>
    <p:sldId id="309" r:id="rId26"/>
    <p:sldId id="312" r:id="rId27"/>
    <p:sldId id="313" r:id="rId28"/>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預設章節" id="{F13565D5-AAC8-4E60-AD4F-492B965E01DF}">
          <p14:sldIdLst>
            <p14:sldId id="311"/>
          </p14:sldIdLst>
        </p14:section>
        <p14:section name="目錄" id="{61D399E1-AB14-40B7-8286-C38A0316453A}">
          <p14:sldIdLst>
            <p14:sldId id="257"/>
          </p14:sldIdLst>
        </p14:section>
        <p14:section name="研究背景與動機" id="{8902E746-C7CB-42FD-A9E2-ACC3C590A61C}">
          <p14:sldIdLst>
            <p14:sldId id="298"/>
            <p14:sldId id="287"/>
            <p14:sldId id="314"/>
          </p14:sldIdLst>
        </p14:section>
        <p14:section name="研究目的" id="{49D4F3B4-B6E7-4BC6-8E6F-2FF24FA4792D}">
          <p14:sldIdLst>
            <p14:sldId id="260"/>
          </p14:sldIdLst>
        </p14:section>
        <p14:section name="研究流程" id="{91DEA167-7EF8-4E08-9F7A-949BB6AC1BEB}">
          <p14:sldIdLst>
            <p14:sldId id="261"/>
            <p14:sldId id="304"/>
          </p14:sldIdLst>
        </p14:section>
        <p14:section name="銀髮族" id="{EBA86614-D171-4AD8-BA9F-C126DD0ED61C}">
          <p14:sldIdLst>
            <p14:sldId id="281"/>
          </p14:sldIdLst>
        </p14:section>
        <p14:section name="老人公寓" id="{7333D660-D18D-44EE-BA00-BDB6635A0C40}">
          <p14:sldIdLst>
            <p14:sldId id="263"/>
          </p14:sldIdLst>
        </p14:section>
        <p14:section name="生活型態" id="{6E9028A7-7425-4179-87DA-461718A35D72}">
          <p14:sldIdLst/>
        </p14:section>
        <p14:section name="休閒活動" id="{42D92F08-19DA-42BF-8BA8-305BFFB2F249}">
          <p14:sldIdLst>
            <p14:sldId id="266"/>
          </p14:sldIdLst>
        </p14:section>
        <p14:section name="休閒滿意度" id="{A95EB361-E99A-411F-A209-2BF00FC10568}">
          <p14:sldIdLst>
            <p14:sldId id="292"/>
            <p14:sldId id="305"/>
          </p14:sldIdLst>
        </p14:section>
        <p14:section name="資料蒐集方法" id="{283E7EC2-9A5D-4B6A-889E-69BDB14352BB}">
          <p14:sldIdLst>
            <p14:sldId id="267"/>
          </p14:sldIdLst>
        </p14:section>
        <p14:section name="研究對象" id="{EC91AE8D-6716-4DC8-A36A-4EA5BCEC8281}">
          <p14:sldIdLst>
            <p14:sldId id="268"/>
          </p14:sldIdLst>
        </p14:section>
        <p14:section name="研究架構" id="{C813DE80-A0A5-4C2D-8594-1F5B4718BCCA}">
          <p14:sldIdLst>
            <p14:sldId id="306"/>
          </p14:sldIdLst>
        </p14:section>
        <p14:section name="1" id="{9162693F-3DAF-472E-948E-82CB87333E9C}">
          <p14:sldIdLst>
            <p14:sldId id="271"/>
            <p14:sldId id="272"/>
            <p14:sldId id="276"/>
            <p14:sldId id="307"/>
            <p14:sldId id="308"/>
            <p14:sldId id="309"/>
            <p14:sldId id="312"/>
            <p14:sldId id="313"/>
          </p14:sldIdLst>
        </p14:section>
      </p14:sectionLst>
    </p:ex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3399FF"/>
    <a:srgbClr val="33CCFF"/>
    <a:srgbClr val="00FFCC"/>
    <a:srgbClr val="FFCCFF"/>
    <a:srgbClr val="F7F7F7"/>
    <a:srgbClr val="FF99FF"/>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1" autoAdjust="0"/>
    <p:restoredTop sz="94665" autoAdjust="0"/>
  </p:normalViewPr>
  <p:slideViewPr>
    <p:cSldViewPr snapToGrid="0">
      <p:cViewPr varScale="1">
        <p:scale>
          <a:sx n="66" d="100"/>
          <a:sy n="66" d="100"/>
        </p:scale>
        <p:origin x="-81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D48CAF-334E-4320-9CAC-403F69F302FC}" type="datetimeFigureOut">
              <a:rPr lang="zh-TW" altLang="en-US" smtClean="0"/>
              <a:pPr/>
              <a:t>2017/6/3</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7800E-24C4-4DC5-A56D-997343ED7378}" type="slidenum">
              <a:rPr lang="zh-TW" altLang="en-US" smtClean="0"/>
              <a:pPr/>
              <a:t>‹#›</a:t>
            </a:fld>
            <a:endParaRPr lang="zh-TW" altLang="en-US"/>
          </a:p>
        </p:txBody>
      </p:sp>
    </p:spTree>
    <p:extLst>
      <p:ext uri="{BB962C8B-B14F-4D97-AF65-F5344CB8AC3E}">
        <p14:creationId xmlns="" xmlns:p14="http://schemas.microsoft.com/office/powerpoint/2010/main" val="1900776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DED7800E-24C4-4DC5-A56D-997343ED7378}" type="slidenum">
              <a:rPr lang="zh-TW" altLang="en-US" smtClean="0"/>
              <a:pPr/>
              <a:t>2</a:t>
            </a:fld>
            <a:endParaRPr lang="zh-TW" altLang="en-US"/>
          </a:p>
        </p:txBody>
      </p:sp>
    </p:spTree>
    <p:extLst>
      <p:ext uri="{BB962C8B-B14F-4D97-AF65-F5344CB8AC3E}">
        <p14:creationId xmlns="" xmlns:p14="http://schemas.microsoft.com/office/powerpoint/2010/main" val="2370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D37EF406-6921-4707-95D1-978EC64545A9}" type="datetime1">
              <a:rPr lang="zh-TW" altLang="en-US" smtClean="0"/>
              <a:pPr/>
              <a:t>2017/6/3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22667071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FCF8339-D9E3-4890-B8F1-32FEDA020B76}" type="datetime1">
              <a:rPr lang="zh-TW" altLang="en-US" smtClean="0"/>
              <a:pPr/>
              <a:t>2017/6/3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32855868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648480A7-1AA9-4EBF-B06F-63C984A73097}" type="datetime1">
              <a:rPr lang="zh-TW" altLang="en-US" smtClean="0"/>
              <a:pPr/>
              <a:t>2017/6/3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340685550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A67BC389-1811-4A66-812D-609D7DE28973}" type="datetime1">
              <a:rPr lang="zh-TW" altLang="en-US" smtClean="0"/>
              <a:pPr/>
              <a:t>2017/6/3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23864893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2A5B0293-2FBE-47FD-B2A9-EFF1CBF80DAD}" type="datetime1">
              <a:rPr lang="zh-TW" altLang="en-US" smtClean="0"/>
              <a:pPr/>
              <a:t>2017/6/3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61564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5C4809BB-C8F5-42B4-8409-23219A269C85}" type="datetime1">
              <a:rPr lang="zh-TW" altLang="en-US" smtClean="0"/>
              <a:pPr/>
              <a:t>2017/6/3</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1492299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1F9C1-86AC-495E-8AE0-EE074382719E}" type="datetime1">
              <a:rPr lang="zh-TW" altLang="en-US" smtClean="0"/>
              <a:pPr/>
              <a:t>2017/6/3</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132273570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1B8B1C7B-DBAF-43CE-A587-BC5E99F3A566}" type="datetime1">
              <a:rPr lang="zh-TW" altLang="en-US" smtClean="0"/>
              <a:pPr/>
              <a:t>2017/6/3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3723045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178C5F92-64F6-4C2C-A3F6-A57436EAEF43}" type="datetime1">
              <a:rPr lang="zh-TW" altLang="en-US" smtClean="0"/>
              <a:pPr/>
              <a:t>2017/6/3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284383803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8206BFB-4ECF-44F7-A635-B7D7257178B7}" type="datetime1">
              <a:rPr lang="zh-TW" altLang="en-US" smtClean="0"/>
              <a:pPr/>
              <a:t>2017/6/3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58392941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4326DF7-98E2-4891-8DD2-075877B3D7EE}" type="datetime1">
              <a:rPr lang="zh-TW" altLang="en-US" smtClean="0"/>
              <a:pPr/>
              <a:t>2017/6/3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342574108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78986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3765765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3162903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231989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1360329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22557073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24050940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2476397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3813533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676123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188717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050E2CE-B36C-43B1-8952-80ECD065F73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B009F6C-034E-4E6B-A573-305DDA2D27A7}" type="slidenum">
              <a:rPr lang="zh-TW" altLang="en-US" smtClean="0"/>
              <a:pPr/>
              <a:t>‹#›</a:t>
            </a:fld>
            <a:endParaRPr lang="zh-TW" altLang="en-US"/>
          </a:p>
        </p:txBody>
      </p:sp>
    </p:spTree>
    <p:extLst>
      <p:ext uri="{BB962C8B-B14F-4D97-AF65-F5344CB8AC3E}">
        <p14:creationId xmlns="" xmlns:p14="http://schemas.microsoft.com/office/powerpoint/2010/main" val="1855252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2443674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13742844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3893931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27295128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15087680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1560239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2516360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20453309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1126182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2266519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65940B0-E469-4639-835A-24D39E9F70A5}"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DFE2EDA-05D1-40E7-B4DE-4E0F37135EFE}" type="slidenum">
              <a:rPr lang="zh-TW" altLang="en-US" smtClean="0"/>
              <a:pPr/>
              <a:t>‹#›</a:t>
            </a:fld>
            <a:endParaRPr lang="zh-TW" altLang="en-US"/>
          </a:p>
        </p:txBody>
      </p:sp>
    </p:spTree>
    <p:extLst>
      <p:ext uri="{BB962C8B-B14F-4D97-AF65-F5344CB8AC3E}">
        <p14:creationId xmlns="" xmlns:p14="http://schemas.microsoft.com/office/powerpoint/2010/main" val="36072378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141557761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244630818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363484895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190410280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211613930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320587928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7814968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9652996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34672498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23815606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360EC59-740E-4156-99FD-7CD8229E7B7B}" type="datetimeFigureOut">
              <a:rPr lang="zh-TW" altLang="en-US" smtClean="0"/>
              <a:pPr/>
              <a:t>2017/6/3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3557791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4BE05F-46C9-48D3-945C-982A4EACA5DD}" type="datetime1">
              <a:rPr lang="zh-TW" altLang="en-US" smtClean="0"/>
              <a:pPr/>
              <a:t>2017/6/3</a:t>
            </a:fld>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39DE2-8150-48C8-921F-F65B3BF7B964}" type="slidenum">
              <a:rPr lang="zh-TW" altLang="en-US" smtClean="0"/>
              <a:pPr/>
              <a:t>‹#›</a:t>
            </a:fld>
            <a:endParaRPr lang="zh-TW" altLang="en-US"/>
          </a:p>
        </p:txBody>
      </p:sp>
    </p:spTree>
    <p:extLst>
      <p:ext uri="{BB962C8B-B14F-4D97-AF65-F5344CB8AC3E}">
        <p14:creationId xmlns="" xmlns:p14="http://schemas.microsoft.com/office/powerpoint/2010/main" val="19250173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50E2CE-B36C-43B1-8952-80ECD065F735}" type="datetimeFigureOut">
              <a:rPr lang="zh-TW" altLang="en-US" smtClean="0"/>
              <a:pPr/>
              <a:t>2017/6/3</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09F6C-034E-4E6B-A573-305DDA2D27A7}" type="slidenum">
              <a:rPr lang="zh-TW" altLang="en-US" smtClean="0"/>
              <a:pPr/>
              <a:t>‹#›</a:t>
            </a:fld>
            <a:endParaRPr lang="zh-TW" altLang="en-US"/>
          </a:p>
        </p:txBody>
      </p:sp>
      <p:sp>
        <p:nvSpPr>
          <p:cNvPr id="7" name="等腰三角形 6"/>
          <p:cNvSpPr/>
          <p:nvPr userDrawn="1"/>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 xmlns:p14="http://schemas.microsoft.com/office/powerpoint/2010/main" val="2580421858"/>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940B0-E469-4639-835A-24D39E9F70A5}" type="datetimeFigureOut">
              <a:rPr lang="zh-TW" altLang="en-US" smtClean="0"/>
              <a:pPr/>
              <a:t>2017/6/3</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FE2EDA-05D1-40E7-B4DE-4E0F37135EFE}" type="slidenum">
              <a:rPr lang="zh-TW" altLang="en-US" smtClean="0"/>
              <a:pPr/>
              <a:t>‹#›</a:t>
            </a:fld>
            <a:endParaRPr lang="zh-TW" altLang="en-US"/>
          </a:p>
        </p:txBody>
      </p:sp>
      <p:sp>
        <p:nvSpPr>
          <p:cNvPr id="7" name="等腰三角形 6"/>
          <p:cNvSpPr/>
          <p:nvPr userDrawn="1"/>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 xmlns:p14="http://schemas.microsoft.com/office/powerpoint/2010/main" val="422373054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0EC59-740E-4156-99FD-7CD8229E7B7B}" type="datetimeFigureOut">
              <a:rPr lang="zh-TW" altLang="en-US" smtClean="0"/>
              <a:pPr/>
              <a:t>2017/6/3</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006E67-BC8C-40CB-94B2-EC05443C55E2}" type="slidenum">
              <a:rPr lang="zh-TW" altLang="en-US" smtClean="0"/>
              <a:pPr/>
              <a:t>‹#›</a:t>
            </a:fld>
            <a:endParaRPr lang="zh-TW" altLang="en-US"/>
          </a:p>
        </p:txBody>
      </p:sp>
    </p:spTree>
    <p:extLst>
      <p:ext uri="{BB962C8B-B14F-4D97-AF65-F5344CB8AC3E}">
        <p14:creationId xmlns="" xmlns:p14="http://schemas.microsoft.com/office/powerpoint/2010/main" val="14209981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等腰三角形 66"/>
          <p:cNvSpPr>
            <a:spLocks/>
          </p:cNvSpPr>
          <p:nvPr/>
        </p:nvSpPr>
        <p:spPr bwMode="auto">
          <a:xfrm>
            <a:off x="9991725" y="1006475"/>
            <a:ext cx="2200275" cy="5873750"/>
          </a:xfrm>
          <a:custGeom>
            <a:avLst/>
            <a:gdLst>
              <a:gd name="T0" fmla="*/ 182 w 2200383"/>
              <a:gd name="T1" fmla="*/ 5855387 h 5873059"/>
              <a:gd name="T2" fmla="*/ 152378 w 2200383"/>
              <a:gd name="T3" fmla="*/ 0 h 5873059"/>
              <a:gd name="T4" fmla="*/ 2200167 w 2200383"/>
              <a:gd name="T5" fmla="*/ 2480020 h 5873059"/>
              <a:gd name="T6" fmla="*/ 2190335 w 2200383"/>
              <a:gd name="T7" fmla="*/ 5874441 h 5873059"/>
              <a:gd name="T8" fmla="*/ 182 w 2200383"/>
              <a:gd name="T9" fmla="*/ 5855387 h 58730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0383" h="5873059">
                <a:moveTo>
                  <a:pt x="182" y="5854009"/>
                </a:moveTo>
                <a:cubicBezTo>
                  <a:pt x="-6231" y="3896323"/>
                  <a:pt x="158805" y="1957686"/>
                  <a:pt x="152392" y="0"/>
                </a:cubicBezTo>
                <a:lnTo>
                  <a:pt x="2200383" y="2479436"/>
                </a:lnTo>
                <a:cubicBezTo>
                  <a:pt x="2197106" y="3610644"/>
                  <a:pt x="2193828" y="4741851"/>
                  <a:pt x="2190551" y="5873059"/>
                </a:cubicBezTo>
                <a:lnTo>
                  <a:pt x="182" y="5854009"/>
                </a:lnTo>
                <a:close/>
              </a:path>
            </a:pathLst>
          </a:cu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4099" name="等腰三角形 67"/>
          <p:cNvSpPr>
            <a:spLocks/>
          </p:cNvSpPr>
          <p:nvPr/>
        </p:nvSpPr>
        <p:spPr bwMode="auto">
          <a:xfrm>
            <a:off x="7685088" y="-85725"/>
            <a:ext cx="4197350" cy="1422400"/>
          </a:xfrm>
          <a:custGeom>
            <a:avLst/>
            <a:gdLst>
              <a:gd name="T0" fmla="*/ 4196908 w 4197792"/>
              <a:gd name="T1" fmla="*/ 19022 h 1423445"/>
              <a:gd name="T2" fmla="*/ 0 w 4197792"/>
              <a:gd name="T3" fmla="*/ 1421356 h 1423445"/>
              <a:gd name="T4" fmla="*/ 1878761 w 4197792"/>
              <a:gd name="T5" fmla="*/ 0 h 1423445"/>
              <a:gd name="T6" fmla="*/ 4196908 w 4197792"/>
              <a:gd name="T7" fmla="*/ 19022 h 14234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97792" h="1423445">
                <a:moveTo>
                  <a:pt x="4197792" y="19050"/>
                </a:moveTo>
                <a:lnTo>
                  <a:pt x="0" y="1423445"/>
                </a:lnTo>
                <a:lnTo>
                  <a:pt x="1879157" y="0"/>
                </a:lnTo>
                <a:lnTo>
                  <a:pt x="4197792" y="19050"/>
                </a:ln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4100" name="等腰三角形 64"/>
          <p:cNvSpPr>
            <a:spLocks/>
          </p:cNvSpPr>
          <p:nvPr/>
        </p:nvSpPr>
        <p:spPr bwMode="auto">
          <a:xfrm>
            <a:off x="-11113" y="3062288"/>
            <a:ext cx="6581776" cy="3795712"/>
          </a:xfrm>
          <a:custGeom>
            <a:avLst/>
            <a:gdLst>
              <a:gd name="T0" fmla="*/ 13928 w 8194905"/>
              <a:gd name="T1" fmla="*/ 2182397 h 4726401"/>
              <a:gd name="T2" fmla="*/ 99 w 8194905"/>
              <a:gd name="T3" fmla="*/ 0 h 4726401"/>
              <a:gd name="T4" fmla="*/ 5286184 w 8194905"/>
              <a:gd name="T5" fmla="*/ 3048288 h 4726401"/>
              <a:gd name="T6" fmla="*/ 488220 w 8194905"/>
              <a:gd name="T7" fmla="*/ 3048287 h 4726401"/>
              <a:gd name="T8" fmla="*/ 13928 w 8194905"/>
              <a:gd name="T9" fmla="*/ 2182397 h 47264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94905" h="4726401">
                <a:moveTo>
                  <a:pt x="21592" y="3383830"/>
                </a:moveTo>
                <a:cubicBezTo>
                  <a:pt x="23971" y="1808363"/>
                  <a:pt x="-2226" y="1575467"/>
                  <a:pt x="153" y="0"/>
                </a:cubicBezTo>
                <a:lnTo>
                  <a:pt x="8194905" y="4726401"/>
                </a:lnTo>
                <a:lnTo>
                  <a:pt x="756863" y="4726400"/>
                </a:lnTo>
                <a:lnTo>
                  <a:pt x="21592" y="3383830"/>
                </a:ln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4101" name="椭圆 8"/>
          <p:cNvSpPr>
            <a:spLocks noChangeArrowheads="1"/>
          </p:cNvSpPr>
          <p:nvPr/>
        </p:nvSpPr>
        <p:spPr bwMode="auto">
          <a:xfrm>
            <a:off x="7372350" y="1144588"/>
            <a:ext cx="534988" cy="53657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02" name="椭圆 10"/>
          <p:cNvSpPr>
            <a:spLocks noChangeArrowheads="1"/>
          </p:cNvSpPr>
          <p:nvPr/>
        </p:nvSpPr>
        <p:spPr bwMode="auto">
          <a:xfrm>
            <a:off x="8963025" y="2800350"/>
            <a:ext cx="381000" cy="381000"/>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03" name="椭圆 11"/>
          <p:cNvSpPr>
            <a:spLocks noChangeArrowheads="1"/>
          </p:cNvSpPr>
          <p:nvPr/>
        </p:nvSpPr>
        <p:spPr bwMode="auto">
          <a:xfrm>
            <a:off x="11114088" y="3937000"/>
            <a:ext cx="534987" cy="533400"/>
          </a:xfrm>
          <a:prstGeom prst="ellipse">
            <a:avLst/>
          </a:pr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04" name="椭圆 12"/>
          <p:cNvSpPr>
            <a:spLocks noChangeArrowheads="1"/>
          </p:cNvSpPr>
          <p:nvPr/>
        </p:nvSpPr>
        <p:spPr bwMode="auto">
          <a:xfrm>
            <a:off x="2197100" y="5580063"/>
            <a:ext cx="339725" cy="338137"/>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05" name="椭圆 13"/>
          <p:cNvSpPr>
            <a:spLocks noChangeArrowheads="1"/>
          </p:cNvSpPr>
          <p:nvPr/>
        </p:nvSpPr>
        <p:spPr bwMode="auto">
          <a:xfrm>
            <a:off x="4068763" y="5078413"/>
            <a:ext cx="338137" cy="33972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06" name="椭圆 14"/>
          <p:cNvSpPr>
            <a:spLocks noChangeArrowheads="1"/>
          </p:cNvSpPr>
          <p:nvPr/>
        </p:nvSpPr>
        <p:spPr bwMode="auto">
          <a:xfrm>
            <a:off x="4518025" y="1681163"/>
            <a:ext cx="536575" cy="53657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cxnSp>
        <p:nvCxnSpPr>
          <p:cNvPr id="4107" name="直接连接符 16"/>
          <p:cNvCxnSpPr>
            <a:cxnSpLocks noChangeShapeType="1"/>
            <a:endCxn id="4101" idx="3"/>
          </p:cNvCxnSpPr>
          <p:nvPr/>
        </p:nvCxnSpPr>
        <p:spPr bwMode="auto">
          <a:xfrm flipV="1">
            <a:off x="0" y="1603375"/>
            <a:ext cx="7450138" cy="4532313"/>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4108" name="直接连接符 18"/>
          <p:cNvCxnSpPr>
            <a:cxnSpLocks noChangeShapeType="1"/>
            <a:stCxn id="4130" idx="7"/>
          </p:cNvCxnSpPr>
          <p:nvPr/>
        </p:nvCxnSpPr>
        <p:spPr bwMode="auto">
          <a:xfrm flipV="1">
            <a:off x="1971675" y="0"/>
            <a:ext cx="3273425" cy="2343150"/>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09" name="直接连接符 21"/>
          <p:cNvCxnSpPr>
            <a:cxnSpLocks noChangeShapeType="1"/>
            <a:endCxn id="4130" idx="2"/>
          </p:cNvCxnSpPr>
          <p:nvPr/>
        </p:nvCxnSpPr>
        <p:spPr bwMode="auto">
          <a:xfrm flipV="1">
            <a:off x="-58738" y="2532063"/>
            <a:ext cx="1573213" cy="461962"/>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10" name="直接连接符 23"/>
          <p:cNvCxnSpPr>
            <a:cxnSpLocks noChangeShapeType="1"/>
          </p:cNvCxnSpPr>
          <p:nvPr/>
        </p:nvCxnSpPr>
        <p:spPr bwMode="auto">
          <a:xfrm flipH="1">
            <a:off x="-155575" y="14288"/>
            <a:ext cx="1111250" cy="512603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11" name="直接连接符 25"/>
          <p:cNvCxnSpPr>
            <a:cxnSpLocks noChangeShapeType="1"/>
            <a:stCxn id="4130" idx="5"/>
            <a:endCxn id="4105" idx="1"/>
          </p:cNvCxnSpPr>
          <p:nvPr/>
        </p:nvCxnSpPr>
        <p:spPr bwMode="auto">
          <a:xfrm>
            <a:off x="1971675" y="2722563"/>
            <a:ext cx="2146300" cy="2405062"/>
          </a:xfrm>
          <a:prstGeom prst="line">
            <a:avLst/>
          </a:prstGeom>
          <a:noFill/>
          <a:ln w="76200">
            <a:solidFill>
              <a:srgbClr val="FFFF00">
                <a:alpha val="50195"/>
              </a:srgbClr>
            </a:solidFill>
            <a:round/>
            <a:headEnd/>
            <a:tailEnd/>
          </a:ln>
          <a:extLst>
            <a:ext uri="{909E8E84-426E-40DD-AFC4-6F175D3DCCD1}">
              <a14:hiddenFill xmlns="" xmlns:a14="http://schemas.microsoft.com/office/drawing/2010/main">
                <a:noFill/>
              </a14:hiddenFill>
            </a:ext>
          </a:extLst>
        </p:spPr>
      </p:cxnSp>
      <p:cxnSp>
        <p:nvCxnSpPr>
          <p:cNvPr id="4112" name="直接连接符 28"/>
          <p:cNvCxnSpPr>
            <a:cxnSpLocks noChangeShapeType="1"/>
            <a:endCxn id="4105" idx="7"/>
          </p:cNvCxnSpPr>
          <p:nvPr/>
        </p:nvCxnSpPr>
        <p:spPr bwMode="auto">
          <a:xfrm flipH="1">
            <a:off x="4357688" y="1597025"/>
            <a:ext cx="3127375" cy="3530600"/>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4113" name="直接连接符 30"/>
          <p:cNvCxnSpPr>
            <a:cxnSpLocks noChangeShapeType="1"/>
          </p:cNvCxnSpPr>
          <p:nvPr/>
        </p:nvCxnSpPr>
        <p:spPr bwMode="auto">
          <a:xfrm>
            <a:off x="1100138" y="-144463"/>
            <a:ext cx="6272212" cy="1468438"/>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4114" name="直接连接符 33"/>
          <p:cNvCxnSpPr>
            <a:cxnSpLocks noChangeShapeType="1"/>
            <a:stCxn id="4105" idx="6"/>
          </p:cNvCxnSpPr>
          <p:nvPr/>
        </p:nvCxnSpPr>
        <p:spPr bwMode="auto">
          <a:xfrm flipV="1">
            <a:off x="4406900" y="4230688"/>
            <a:ext cx="6707188" cy="101758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15" name="直接连接符 36"/>
          <p:cNvCxnSpPr>
            <a:cxnSpLocks noChangeShapeType="1"/>
            <a:endCxn id="4101" idx="4"/>
          </p:cNvCxnSpPr>
          <p:nvPr/>
        </p:nvCxnSpPr>
        <p:spPr bwMode="auto">
          <a:xfrm flipH="1" flipV="1">
            <a:off x="7640638" y="1681163"/>
            <a:ext cx="1198562" cy="517683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16" name="直接连接符 40"/>
          <p:cNvCxnSpPr>
            <a:cxnSpLocks noChangeShapeType="1"/>
            <a:endCxn id="4103" idx="3"/>
          </p:cNvCxnSpPr>
          <p:nvPr/>
        </p:nvCxnSpPr>
        <p:spPr bwMode="auto">
          <a:xfrm flipV="1">
            <a:off x="9344025" y="4392613"/>
            <a:ext cx="1849438" cy="246538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17" name="直接连接符 44"/>
          <p:cNvCxnSpPr>
            <a:cxnSpLocks noChangeShapeType="1"/>
          </p:cNvCxnSpPr>
          <p:nvPr/>
        </p:nvCxnSpPr>
        <p:spPr bwMode="auto">
          <a:xfrm flipH="1" flipV="1">
            <a:off x="10163175" y="958850"/>
            <a:ext cx="2028825" cy="2587625"/>
          </a:xfrm>
          <a:prstGeom prst="line">
            <a:avLst/>
          </a:prstGeom>
          <a:noFill/>
          <a:ln w="76200">
            <a:solidFill>
              <a:srgbClr val="FFFF00">
                <a:alpha val="50195"/>
              </a:srgbClr>
            </a:solidFill>
            <a:round/>
            <a:headEnd/>
            <a:tailEnd/>
          </a:ln>
          <a:extLst>
            <a:ext uri="{909E8E84-426E-40DD-AFC4-6F175D3DCCD1}">
              <a14:hiddenFill xmlns="" xmlns:a14="http://schemas.microsoft.com/office/drawing/2010/main">
                <a:noFill/>
              </a14:hiddenFill>
            </a:ext>
          </a:extLst>
        </p:spPr>
      </p:cxnSp>
      <p:cxnSp>
        <p:nvCxnSpPr>
          <p:cNvPr id="4118" name="直接连接符 47"/>
          <p:cNvCxnSpPr>
            <a:cxnSpLocks noChangeShapeType="1"/>
            <a:stCxn id="4101" idx="7"/>
          </p:cNvCxnSpPr>
          <p:nvPr/>
        </p:nvCxnSpPr>
        <p:spPr bwMode="auto">
          <a:xfrm flipV="1">
            <a:off x="7829550" y="-136525"/>
            <a:ext cx="1797050" cy="1360488"/>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19" name="直接连接符 50"/>
          <p:cNvCxnSpPr>
            <a:cxnSpLocks noChangeShapeType="1"/>
          </p:cNvCxnSpPr>
          <p:nvPr/>
        </p:nvCxnSpPr>
        <p:spPr bwMode="auto">
          <a:xfrm flipV="1">
            <a:off x="7716838" y="-60325"/>
            <a:ext cx="474662" cy="1384300"/>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4120" name="直接连接符 53"/>
          <p:cNvCxnSpPr>
            <a:cxnSpLocks noChangeShapeType="1"/>
          </p:cNvCxnSpPr>
          <p:nvPr/>
        </p:nvCxnSpPr>
        <p:spPr bwMode="auto">
          <a:xfrm flipH="1">
            <a:off x="-136525" y="-60325"/>
            <a:ext cx="946150" cy="650875"/>
          </a:xfrm>
          <a:prstGeom prst="line">
            <a:avLst/>
          </a:prstGeom>
          <a:noFill/>
          <a:ln w="76200">
            <a:solidFill>
              <a:srgbClr val="FFFF00">
                <a:alpha val="50195"/>
              </a:srgbClr>
            </a:solidFill>
            <a:round/>
            <a:headEnd/>
            <a:tailEnd/>
          </a:ln>
          <a:extLst>
            <a:ext uri="{909E8E84-426E-40DD-AFC4-6F175D3DCCD1}">
              <a14:hiddenFill xmlns="" xmlns:a14="http://schemas.microsoft.com/office/drawing/2010/main">
                <a:noFill/>
              </a14:hiddenFill>
            </a:ext>
          </a:extLst>
        </p:spPr>
      </p:cxnSp>
      <p:cxnSp>
        <p:nvCxnSpPr>
          <p:cNvPr id="4121" name="直接连接符 56"/>
          <p:cNvCxnSpPr>
            <a:cxnSpLocks noChangeShapeType="1"/>
          </p:cNvCxnSpPr>
          <p:nvPr/>
        </p:nvCxnSpPr>
        <p:spPr bwMode="auto">
          <a:xfrm flipH="1">
            <a:off x="10231438" y="-227013"/>
            <a:ext cx="42862" cy="1082676"/>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4122" name="直接连接符 58"/>
          <p:cNvCxnSpPr>
            <a:cxnSpLocks noChangeShapeType="1"/>
          </p:cNvCxnSpPr>
          <p:nvPr/>
        </p:nvCxnSpPr>
        <p:spPr bwMode="auto">
          <a:xfrm flipH="1">
            <a:off x="10085388" y="360363"/>
            <a:ext cx="2270125" cy="474662"/>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4123" name="直接连接符 61"/>
          <p:cNvCxnSpPr>
            <a:cxnSpLocks noChangeShapeType="1"/>
            <a:endCxn id="4131" idx="7"/>
          </p:cNvCxnSpPr>
          <p:nvPr/>
        </p:nvCxnSpPr>
        <p:spPr bwMode="auto">
          <a:xfrm flipH="1">
            <a:off x="10328275" y="-144463"/>
            <a:ext cx="820738" cy="852488"/>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sp>
        <p:nvSpPr>
          <p:cNvPr id="4127" name="等腰三角形 65"/>
          <p:cNvSpPr>
            <a:spLocks/>
          </p:cNvSpPr>
          <p:nvPr/>
        </p:nvSpPr>
        <p:spPr bwMode="auto">
          <a:xfrm rot="5400000">
            <a:off x="896144" y="32543"/>
            <a:ext cx="2560638" cy="2441575"/>
          </a:xfrm>
          <a:custGeom>
            <a:avLst/>
            <a:gdLst>
              <a:gd name="T0" fmla="*/ 0 w 2561282"/>
              <a:gd name="T1" fmla="*/ 2402691 h 2481088"/>
              <a:gd name="T2" fmla="*/ 40540 w 2561282"/>
              <a:gd name="T3" fmla="*/ 0 h 2481088"/>
              <a:gd name="T4" fmla="*/ 2559994 w 2561282"/>
              <a:gd name="T5" fmla="*/ 1572528 h 2481088"/>
              <a:gd name="T6" fmla="*/ 0 w 2561282"/>
              <a:gd name="T7" fmla="*/ 2402691 h 24810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61282" h="2481088">
                <a:moveTo>
                  <a:pt x="0" y="2481088"/>
                </a:moveTo>
                <a:lnTo>
                  <a:pt x="40560" y="0"/>
                </a:lnTo>
                <a:lnTo>
                  <a:pt x="2561282" y="1623838"/>
                </a:lnTo>
                <a:lnTo>
                  <a:pt x="0" y="2481088"/>
                </a:lnTo>
                <a:close/>
              </a:path>
            </a:pathLst>
          </a:cu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4128" name="等腰三角形 67"/>
          <p:cNvSpPr>
            <a:spLocks/>
          </p:cNvSpPr>
          <p:nvPr/>
        </p:nvSpPr>
        <p:spPr bwMode="auto">
          <a:xfrm>
            <a:off x="10864850" y="-76200"/>
            <a:ext cx="1365250" cy="6443663"/>
          </a:xfrm>
          <a:custGeom>
            <a:avLst/>
            <a:gdLst>
              <a:gd name="T0" fmla="*/ 1360224 w 1364807"/>
              <a:gd name="T1" fmla="*/ 6443121 h 6444205"/>
              <a:gd name="T2" fmla="*/ 0 w 1364807"/>
              <a:gd name="T3" fmla="*/ 0 h 6444205"/>
              <a:gd name="T4" fmla="*/ 1365693 w 1364807"/>
              <a:gd name="T5" fmla="*/ 43397 h 6444205"/>
              <a:gd name="T6" fmla="*/ 1360224 w 1364807"/>
              <a:gd name="T7" fmla="*/ 6443121 h 64442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64807" h="6444205">
                <a:moveTo>
                  <a:pt x="1359342" y="6444205"/>
                </a:moveTo>
                <a:lnTo>
                  <a:pt x="0" y="0"/>
                </a:lnTo>
                <a:lnTo>
                  <a:pt x="1364807" y="43405"/>
                </a:lnTo>
                <a:cubicBezTo>
                  <a:pt x="1362985" y="2177005"/>
                  <a:pt x="1361164" y="4310605"/>
                  <a:pt x="1359342" y="6444205"/>
                </a:cubicBez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4129" name="等腰三角形 64"/>
          <p:cNvSpPr>
            <a:spLocks/>
          </p:cNvSpPr>
          <p:nvPr/>
        </p:nvSpPr>
        <p:spPr bwMode="auto">
          <a:xfrm>
            <a:off x="-19050" y="6132513"/>
            <a:ext cx="2835275" cy="754062"/>
          </a:xfrm>
          <a:custGeom>
            <a:avLst/>
            <a:gdLst>
              <a:gd name="T0" fmla="*/ 10888 w 1860627"/>
              <a:gd name="T1" fmla="*/ 737338 h 754476"/>
              <a:gd name="T2" fmla="*/ 0 w 1860627"/>
              <a:gd name="T3" fmla="*/ 0 h 754476"/>
              <a:gd name="T4" fmla="*/ 4320471 w 1860627"/>
              <a:gd name="T5" fmla="*/ 753648 h 754476"/>
              <a:gd name="T6" fmla="*/ 10888 w 1860627"/>
              <a:gd name="T7" fmla="*/ 737338 h 7544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60627" h="754476">
                <a:moveTo>
                  <a:pt x="4689" y="738148"/>
                </a:moveTo>
                <a:lnTo>
                  <a:pt x="0" y="0"/>
                </a:lnTo>
                <a:lnTo>
                  <a:pt x="1860627" y="754476"/>
                </a:lnTo>
                <a:lnTo>
                  <a:pt x="4689" y="738148"/>
                </a:ln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4130" name="椭圆 2"/>
          <p:cNvSpPr>
            <a:spLocks noChangeArrowheads="1"/>
          </p:cNvSpPr>
          <p:nvPr/>
        </p:nvSpPr>
        <p:spPr bwMode="auto">
          <a:xfrm>
            <a:off x="1514475" y="2263775"/>
            <a:ext cx="534988" cy="53657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31" name="椭圆 46"/>
          <p:cNvSpPr>
            <a:spLocks noChangeArrowheads="1"/>
          </p:cNvSpPr>
          <p:nvPr/>
        </p:nvSpPr>
        <p:spPr bwMode="auto">
          <a:xfrm>
            <a:off x="9972675" y="647700"/>
            <a:ext cx="415925" cy="415925"/>
          </a:xfrm>
          <a:prstGeom prst="ellipse">
            <a:avLst/>
          </a:prstGeom>
          <a:solidFill>
            <a:srgbClr val="FFF8B4"/>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cxnSp>
        <p:nvCxnSpPr>
          <p:cNvPr id="4132" name="直接连接符 72"/>
          <p:cNvCxnSpPr>
            <a:cxnSpLocks noChangeShapeType="1"/>
          </p:cNvCxnSpPr>
          <p:nvPr/>
        </p:nvCxnSpPr>
        <p:spPr bwMode="auto">
          <a:xfrm flipH="1">
            <a:off x="11420475" y="4157663"/>
            <a:ext cx="703263" cy="238125"/>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grpSp>
        <p:nvGrpSpPr>
          <p:cNvPr id="2" name="群組 1"/>
          <p:cNvGrpSpPr/>
          <p:nvPr/>
        </p:nvGrpSpPr>
        <p:grpSpPr>
          <a:xfrm>
            <a:off x="3408363" y="850900"/>
            <a:ext cx="5111750" cy="5111750"/>
            <a:chOff x="3408363" y="850900"/>
            <a:chExt cx="5111750" cy="5111750"/>
          </a:xfrm>
        </p:grpSpPr>
        <p:sp>
          <p:nvSpPr>
            <p:cNvPr id="4124" name="椭圆 7"/>
            <p:cNvSpPr>
              <a:spLocks noChangeArrowheads="1"/>
            </p:cNvSpPr>
            <p:nvPr/>
          </p:nvSpPr>
          <p:spPr bwMode="auto">
            <a:xfrm>
              <a:off x="3408363" y="850900"/>
              <a:ext cx="5111750" cy="5111750"/>
            </a:xfrm>
            <a:prstGeom prst="ellipse">
              <a:avLst/>
            </a:prstGeom>
            <a:solidFill>
              <a:srgbClr val="002060">
                <a:alpha val="61000"/>
              </a:srgb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sym typeface="Arial" panose="020B0604020202020204" pitchFamily="34" charset="0"/>
              </a:endParaRPr>
            </a:p>
          </p:txBody>
        </p:sp>
        <p:sp>
          <p:nvSpPr>
            <p:cNvPr id="4125" name="文本框 4"/>
            <p:cNvSpPr txBox="1">
              <a:spLocks noChangeArrowheads="1"/>
            </p:cNvSpPr>
            <p:nvPr/>
          </p:nvSpPr>
          <p:spPr bwMode="auto">
            <a:xfrm>
              <a:off x="3519488" y="2132013"/>
              <a:ext cx="48895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None/>
              </a:pPr>
              <a:r>
                <a:rPr lang="zh-TW" altLang="zh-TW" sz="3600" dirty="0" smtClean="0"/>
                <a:t>文創園區之體驗行銷與消費者利益研究</a:t>
              </a:r>
              <a:r>
                <a:rPr lang="en-US" altLang="zh-TW" sz="3600" dirty="0" smtClean="0"/>
                <a:t>-</a:t>
              </a:r>
            </a:p>
            <a:p>
              <a:pPr algn="ctr">
                <a:lnSpc>
                  <a:spcPct val="100000"/>
                </a:lnSpc>
                <a:spcBef>
                  <a:spcPct val="0"/>
                </a:spcBef>
                <a:buNone/>
              </a:pPr>
              <a:r>
                <a:rPr lang="zh-TW" altLang="zh-TW" sz="3600" dirty="0" smtClean="0"/>
                <a:t>以台中文創園區、</a:t>
              </a:r>
              <a:endParaRPr lang="en-US" altLang="zh-TW" sz="3600" dirty="0" smtClean="0"/>
            </a:p>
            <a:p>
              <a:pPr algn="ctr">
                <a:lnSpc>
                  <a:spcPct val="100000"/>
                </a:lnSpc>
                <a:spcBef>
                  <a:spcPct val="0"/>
                </a:spcBef>
                <a:buNone/>
              </a:pPr>
              <a:r>
                <a:rPr lang="zh-TW" altLang="zh-TW" sz="3600" dirty="0" smtClean="0"/>
                <a:t>台中勤美市集為例</a:t>
              </a:r>
              <a:endParaRPr lang="zh-CN" altLang="en-US" sz="3600" b="1" dirty="0">
                <a:solidFill>
                  <a:schemeClr val="bg1"/>
                </a:solidFill>
                <a:latin typeface="微軟正黑體" panose="020B0604030504040204" pitchFamily="34" charset="-120"/>
                <a:ea typeface="微軟正黑體" panose="020B0604030504040204" pitchFamily="34" charset="-120"/>
                <a:cs typeface="Vrinda" panose="020B0502040204020203" pitchFamily="34" charset="0"/>
                <a:sym typeface="Arial" panose="020B0604020202020204" pitchFamily="34" charset="0"/>
              </a:endParaRPr>
            </a:p>
          </p:txBody>
        </p:sp>
        <p:sp>
          <p:nvSpPr>
            <p:cNvPr id="4126" name="文本框 5"/>
            <p:cNvSpPr txBox="1">
              <a:spLocks noChangeArrowheads="1"/>
            </p:cNvSpPr>
            <p:nvPr/>
          </p:nvSpPr>
          <p:spPr bwMode="auto">
            <a:xfrm>
              <a:off x="4013995" y="3304809"/>
              <a:ext cx="3832225"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dist" eaLnBrk="1" hangingPunct="1">
                <a:lnSpc>
                  <a:spcPct val="100000"/>
                </a:lnSpc>
                <a:spcBef>
                  <a:spcPct val="0"/>
                </a:spcBef>
                <a:buFont typeface="Arial" panose="020B0604020202020204" pitchFamily="34" charset="0"/>
                <a:buNone/>
              </a:pPr>
              <a:endParaRPr lang="en-US" altLang="zh-CN" sz="4400" b="1" dirty="0">
                <a:solidFill>
                  <a:schemeClr val="bg1"/>
                </a:solidFill>
                <a:latin typeface="微軟正黑體" panose="020B0604030504040204" pitchFamily="34" charset="-120"/>
                <a:ea typeface="微軟正黑體" panose="020B0604030504040204" pitchFamily="34" charset="-120"/>
                <a:cs typeface="Vrinda" panose="020B0502040204020203" pitchFamily="34" charset="0"/>
                <a:sym typeface="Arial" panose="020B0604020202020204" pitchFamily="34" charset="0"/>
              </a:endParaRPr>
            </a:p>
          </p:txBody>
        </p:sp>
        <p:sp>
          <p:nvSpPr>
            <p:cNvPr id="37" name="文本框 5"/>
            <p:cNvSpPr txBox="1">
              <a:spLocks noChangeArrowheads="1"/>
            </p:cNvSpPr>
            <p:nvPr/>
          </p:nvSpPr>
          <p:spPr bwMode="auto">
            <a:xfrm>
              <a:off x="4117181" y="4135934"/>
              <a:ext cx="38322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dist">
                <a:lnSpc>
                  <a:spcPct val="100000"/>
                </a:lnSpc>
                <a:spcBef>
                  <a:spcPct val="0"/>
                </a:spcBef>
                <a:buNone/>
              </a:pPr>
              <a:endParaRPr lang="en-US" altLang="zh-CN" sz="2400" dirty="0">
                <a:solidFill>
                  <a:schemeClr val="bg1"/>
                </a:solidFill>
                <a:latin typeface="微軟正黑體" panose="020B0604030504040204" pitchFamily="34" charset="-120"/>
                <a:ea typeface="微軟正黑體" panose="020B0604030504040204" pitchFamily="34" charset="-120"/>
                <a:cs typeface="Vrinda" panose="020B0502040204020203" pitchFamily="34" charset="0"/>
                <a:sym typeface="Arial" panose="020B0604020202020204" pitchFamily="34" charset="0"/>
              </a:endParaRPr>
            </a:p>
          </p:txBody>
        </p:sp>
      </p:grpSp>
      <p:sp>
        <p:nvSpPr>
          <p:cNvPr id="38" name="矩形 7"/>
          <p:cNvSpPr>
            <a:spLocks noChangeArrowheads="1"/>
          </p:cNvSpPr>
          <p:nvPr/>
        </p:nvSpPr>
        <p:spPr bwMode="auto">
          <a:xfrm>
            <a:off x="5428610" y="5557689"/>
            <a:ext cx="676339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endParaRPr lang="en-US" altLang="zh-TW" sz="2400" b="1" spc="300" dirty="0" smtClean="0">
              <a:latin typeface="微軟正黑體" panose="020B0604030504040204" pitchFamily="34" charset="-120"/>
              <a:ea typeface="微軟正黑體" panose="020B0604030504040204" pitchFamily="34" charset="-120"/>
              <a:sym typeface="宋体" panose="02010600030101010101" pitchFamily="2" charset="-122"/>
            </a:endParaRPr>
          </a:p>
          <a:p>
            <a:pPr algn="ctr"/>
            <a:r>
              <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rPr>
              <a:t>指導</a:t>
            </a:r>
            <a:r>
              <a:rPr lang="zh-TW" altLang="en-US" sz="2400" b="1" spc="300" dirty="0">
                <a:latin typeface="微軟正黑體" panose="020B0604030504040204" pitchFamily="34" charset="-120"/>
                <a:ea typeface="微軟正黑體" panose="020B0604030504040204" pitchFamily="34" charset="-120"/>
                <a:sym typeface="宋体" panose="02010600030101010101" pitchFamily="2" charset="-122"/>
              </a:rPr>
              <a:t>老師</a:t>
            </a:r>
            <a:r>
              <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rPr>
              <a:t>：</a:t>
            </a:r>
            <a:r>
              <a:rPr lang="zh-TW" altLang="zh-TW" sz="2400" b="1" spc="300" dirty="0" smtClean="0">
                <a:latin typeface="微軟正黑體" panose="020B0604030504040204" pitchFamily="34" charset="-120"/>
                <a:ea typeface="微軟正黑體" panose="020B0604030504040204" pitchFamily="34" charset="-120"/>
                <a:sym typeface="宋体" panose="02010600030101010101" pitchFamily="2" charset="-122"/>
              </a:rPr>
              <a:t>李淑如</a:t>
            </a:r>
            <a:r>
              <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rPr>
              <a:t>老師</a:t>
            </a:r>
            <a:endParaRPr lang="en-US" altLang="zh-TW" sz="2400" b="1" spc="300" dirty="0">
              <a:latin typeface="微軟正黑體" panose="020B0604030504040204" pitchFamily="34" charset="-120"/>
              <a:ea typeface="微軟正黑體" panose="020B0604030504040204" pitchFamily="34" charset="-120"/>
              <a:sym typeface="宋体" panose="02010600030101010101" pitchFamily="2" charset="-122"/>
            </a:endParaRPr>
          </a:p>
          <a:p>
            <a:pPr algn="ctr"/>
            <a:r>
              <a:rPr lang="zh-TW" altLang="en-US" sz="2400" b="1" spc="300" dirty="0">
                <a:latin typeface="微軟正黑體" panose="020B0604030504040204" pitchFamily="34" charset="-120"/>
                <a:ea typeface="微軟正黑體" panose="020B0604030504040204" pitchFamily="34" charset="-120"/>
                <a:sym typeface="Calibri" panose="020F0502020204030204" pitchFamily="34" charset="0"/>
              </a:rPr>
              <a:t>組  </a:t>
            </a:r>
            <a:r>
              <a:rPr lang="zh-TW" altLang="en-US" sz="2400" b="1" spc="300" dirty="0" smtClean="0">
                <a:latin typeface="微軟正黑體" panose="020B0604030504040204" pitchFamily="34" charset="-120"/>
                <a:ea typeface="微軟正黑體" panose="020B0604030504040204" pitchFamily="34" charset="-120"/>
                <a:sym typeface="Calibri" panose="020F0502020204030204" pitchFamily="34" charset="0"/>
              </a:rPr>
              <a:t> </a:t>
            </a:r>
            <a:r>
              <a:rPr lang="zh-TW" altLang="en-US" sz="2400" b="1" spc="300" dirty="0">
                <a:latin typeface="微軟正黑體" panose="020B0604030504040204" pitchFamily="34" charset="-120"/>
                <a:ea typeface="微軟正黑體" panose="020B0604030504040204" pitchFamily="34" charset="-120"/>
                <a:sym typeface="Calibri" panose="020F0502020204030204" pitchFamily="34" charset="0"/>
              </a:rPr>
              <a:t>員</a:t>
            </a:r>
            <a:r>
              <a:rPr lang="zh-TW" altLang="en-US" sz="2400" b="1" spc="300" dirty="0" smtClean="0">
                <a:latin typeface="微軟正黑體" panose="020B0604030504040204" pitchFamily="34" charset="-120"/>
                <a:ea typeface="微軟正黑體" panose="020B0604030504040204" pitchFamily="34" charset="-120"/>
                <a:sym typeface="Calibri" panose="020F0502020204030204" pitchFamily="34" charset="0"/>
              </a:rPr>
              <a:t>：</a:t>
            </a:r>
            <a:r>
              <a:rPr lang="zh-TW" altLang="zh-TW" sz="2400" b="1" spc="300" dirty="0" smtClean="0">
                <a:latin typeface="微軟正黑體" panose="020B0604030504040204" pitchFamily="34" charset="-120"/>
                <a:ea typeface="微軟正黑體" panose="020B0604030504040204" pitchFamily="34" charset="-120"/>
                <a:sym typeface="宋体" panose="02010600030101010101" pitchFamily="2" charset="-122"/>
              </a:rPr>
              <a:t>陳怡珮</a:t>
            </a:r>
            <a:r>
              <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rPr>
              <a:t>、</a:t>
            </a:r>
            <a:r>
              <a:rPr lang="zh-TW" altLang="zh-TW" sz="2400" b="1" spc="300" dirty="0" smtClean="0">
                <a:latin typeface="微軟正黑體" panose="020B0604030504040204" pitchFamily="34" charset="-120"/>
                <a:ea typeface="微軟正黑體" panose="020B0604030504040204" pitchFamily="34" charset="-120"/>
                <a:sym typeface="宋体" panose="02010600030101010101" pitchFamily="2" charset="-122"/>
              </a:rPr>
              <a:t>吳存淳</a:t>
            </a:r>
            <a:r>
              <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rPr>
              <a:t>、</a:t>
            </a:r>
            <a:r>
              <a:rPr lang="zh-TW" altLang="zh-TW" sz="2400" b="1" spc="300" dirty="0" smtClean="0">
                <a:latin typeface="微軟正黑體" panose="020B0604030504040204" pitchFamily="34" charset="-120"/>
                <a:ea typeface="微軟正黑體" panose="020B0604030504040204" pitchFamily="34" charset="-120"/>
                <a:sym typeface="宋体" panose="02010600030101010101" pitchFamily="2" charset="-122"/>
              </a:rPr>
              <a:t>辜晶玟</a:t>
            </a:r>
            <a:r>
              <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rPr>
              <a:t>、</a:t>
            </a:r>
            <a:r>
              <a:rPr lang="zh-TW" altLang="zh-TW" sz="2400" b="1" spc="300" dirty="0" smtClean="0">
                <a:latin typeface="微軟正黑體" panose="020B0604030504040204" pitchFamily="34" charset="-120"/>
                <a:ea typeface="微軟正黑體" panose="020B0604030504040204" pitchFamily="34" charset="-120"/>
                <a:sym typeface="宋体" panose="02010600030101010101" pitchFamily="2" charset="-122"/>
              </a:rPr>
              <a:t>江翊萱</a:t>
            </a:r>
            <a:endParaRPr lang="zh-CN" altLang="en-US" sz="2400" b="1" spc="300" dirty="0">
              <a:latin typeface="微軟正黑體" panose="020B0604030504040204" pitchFamily="34" charset="-120"/>
              <a:ea typeface="微軟正黑體" panose="020B0604030504040204" pitchFamily="34" charset="-120"/>
              <a:sym typeface="宋体" panose="02010600030101010101" pitchFamily="2" charset="-122"/>
            </a:endParaRPr>
          </a:p>
          <a:p>
            <a:pPr algn="ctr"/>
            <a:endParaRPr lang="zh-CN" altLang="en-US" sz="2400" b="1" dirty="0">
              <a:latin typeface="微軟正黑體" panose="020B0604030504040204" pitchFamily="34" charset="-120"/>
              <a:ea typeface="微軟正黑體" panose="020B0604030504040204" pitchFamily="34" charset="-120"/>
              <a:sym typeface="宋体" panose="02010600030101010101" pitchFamily="2" charset="-122"/>
            </a:endParaRPr>
          </a:p>
        </p:txBody>
      </p:sp>
      <p:sp>
        <p:nvSpPr>
          <p:cNvPr id="40" name="文字方塊 39"/>
          <p:cNvSpPr txBox="1"/>
          <p:nvPr/>
        </p:nvSpPr>
        <p:spPr>
          <a:xfrm>
            <a:off x="193183" y="373486"/>
            <a:ext cx="3922101" cy="1323439"/>
          </a:xfrm>
          <a:prstGeom prst="rect">
            <a:avLst/>
          </a:prstGeom>
          <a:noFill/>
        </p:spPr>
        <p:txBody>
          <a:bodyPr wrap="square" rtlCol="0">
            <a:spAutoFit/>
          </a:bodyPr>
          <a:lstStyle/>
          <a:p>
            <a:pPr algn="ctr"/>
            <a:r>
              <a:rPr lang="zh-TW" altLang="zh-TW" sz="2800" b="1" spc="300" dirty="0" smtClean="0">
                <a:latin typeface="微軟正黑體" panose="020B0604030504040204" pitchFamily="34" charset="-120"/>
                <a:ea typeface="微軟正黑體" panose="020B0604030504040204" pitchFamily="34" charset="-120"/>
                <a:sym typeface="宋体" panose="02010600030101010101" pitchFamily="2" charset="-122"/>
              </a:rPr>
              <a:t>修平科技大學</a:t>
            </a:r>
          </a:p>
          <a:p>
            <a:pPr algn="ctr"/>
            <a:r>
              <a:rPr lang="zh-TW" altLang="zh-TW" sz="2800" b="1" spc="300" dirty="0" smtClean="0">
                <a:latin typeface="微軟正黑體" panose="020B0604030504040204" pitchFamily="34" charset="-120"/>
                <a:ea typeface="微軟正黑體" panose="020B0604030504040204" pitchFamily="34" charset="-120"/>
                <a:sym typeface="宋体" panose="02010600030101010101" pitchFamily="2" charset="-122"/>
              </a:rPr>
              <a:t>觀光與遊憩管理系</a:t>
            </a:r>
          </a:p>
          <a:p>
            <a:pPr algn="ctr"/>
            <a:endParaRPr lang="zh-TW" altLang="en-US" sz="2400" b="1" spc="300" dirty="0" smtClean="0">
              <a:latin typeface="微軟正黑體" panose="020B0604030504040204" pitchFamily="34" charset="-120"/>
              <a:ea typeface="微軟正黑體" panose="020B0604030504040204" pitchFamily="34" charset="-120"/>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ox(in)">
                                      <p:cBhvr>
                                        <p:cTn id="7" dur="500"/>
                                        <p:tgtEl>
                                          <p:spTgt spid="40"/>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90"/>
                                          </p:val>
                                        </p:tav>
                                        <p:tav tm="100000">
                                          <p:val>
                                            <p:fltVal val="0"/>
                                          </p:val>
                                        </p:tav>
                                      </p:tavLst>
                                    </p:anim>
                                    <p:animEffect transition="in" filter="fade">
                                      <p:cBhvr>
                                        <p:cTn id="14" dur="500"/>
                                        <p:tgtEl>
                                          <p:spTgt spid="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 name="等腰三角形 22"/>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標題 1"/>
          <p:cNvSpPr>
            <a:spLocks noGrp="1"/>
          </p:cNvSpPr>
          <p:nvPr>
            <p:ph type="ctrTitle"/>
          </p:nvPr>
        </p:nvSpPr>
        <p:spPr>
          <a:xfrm>
            <a:off x="-341376" y="219456"/>
            <a:ext cx="2816352" cy="995998"/>
          </a:xfrm>
        </p:spPr>
        <p:txBody>
          <a:bodyPr/>
          <a:lstStyle/>
          <a:p>
            <a:r>
              <a:rPr lang="zh-TW" altLang="en-US" dirty="0" smtClean="0">
                <a:latin typeface="微軟正黑體" panose="020B0604030504040204" pitchFamily="34" charset="-120"/>
                <a:ea typeface="微軟正黑體" panose="020B0604030504040204" pitchFamily="34" charset="-120"/>
              </a:rPr>
              <a:t>目錄</a:t>
            </a:r>
            <a:endParaRPr lang="zh-TW" altLang="en-US" dirty="0">
              <a:latin typeface="微軟正黑體" panose="020B0604030504040204" pitchFamily="34" charset="-120"/>
              <a:ea typeface="微軟正黑體" panose="020B0604030504040204" pitchFamily="34" charset="-120"/>
            </a:endParaRPr>
          </a:p>
        </p:txBody>
      </p:sp>
      <p:sp>
        <p:nvSpPr>
          <p:cNvPr id="37" name="內容版面配置區 2"/>
          <p:cNvSpPr txBox="1">
            <a:spLocks/>
          </p:cNvSpPr>
          <p:nvPr/>
        </p:nvSpPr>
        <p:spPr>
          <a:xfrm>
            <a:off x="298345" y="2122098"/>
            <a:ext cx="3964562" cy="47359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buSzPct val="75000"/>
              <a:buFont typeface="Wingdings" panose="05000000000000000000" pitchFamily="2" charset="2"/>
              <a:buChar char="ü"/>
            </a:pPr>
            <a:r>
              <a:rPr lang="zh-TW" altLang="en-US" sz="2400" dirty="0">
                <a:latin typeface="微軟正黑體" panose="020B0604030504040204" pitchFamily="34" charset="-120"/>
                <a:ea typeface="微軟正黑體" panose="020B0604030504040204" pitchFamily="34" charset="-120"/>
              </a:rPr>
              <a:t> 研究背景與動機</a:t>
            </a:r>
            <a:endParaRPr lang="en-US" altLang="zh-TW" sz="2400" dirty="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研究問題</a:t>
            </a:r>
            <a:endParaRPr lang="en-US" altLang="zh-TW" sz="2400" dirty="0" smtClean="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r>
              <a:rPr lang="zh-TW" altLang="en-US" sz="2400" dirty="0" smtClean="0">
                <a:latin typeface="微軟正黑體" panose="020B0604030504040204" pitchFamily="34" charset="-120"/>
                <a:ea typeface="微軟正黑體" panose="020B0604030504040204" pitchFamily="34" charset="-120"/>
              </a:rPr>
              <a:t> 研究流程</a:t>
            </a:r>
            <a:endParaRPr lang="en-US" altLang="zh-TW" sz="2400" dirty="0" smtClean="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endParaRPr lang="en-US" altLang="zh-TW" sz="2400" dirty="0">
              <a:latin typeface="微軟正黑體" panose="020B0604030504040204" pitchFamily="34" charset="-120"/>
              <a:ea typeface="微軟正黑體" panose="020B0604030504040204" pitchFamily="34" charset="-120"/>
            </a:endParaRPr>
          </a:p>
          <a:p>
            <a:pPr>
              <a:buSzPct val="75000"/>
            </a:pPr>
            <a:endParaRPr lang="en-US" altLang="zh-TW" dirty="0" smtClean="0">
              <a:latin typeface="微軟正黑體" panose="020B0604030504040204" pitchFamily="34" charset="-120"/>
              <a:ea typeface="微軟正黑體" panose="020B0604030504040204" pitchFamily="34" charset="-120"/>
            </a:endParaRPr>
          </a:p>
          <a:p>
            <a:pPr>
              <a:buSzPct val="75000"/>
            </a:pPr>
            <a:endParaRPr lang="en-US" altLang="zh-TW" dirty="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文創園區的定義</a:t>
            </a:r>
            <a:endParaRPr lang="en-US" altLang="zh-TW" sz="2400" dirty="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文創園區的分類與活動</a:t>
            </a:r>
            <a:endParaRPr lang="en-US" altLang="zh-TW" sz="2400" dirty="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消費者體驗與體驗行銷</a:t>
            </a:r>
            <a:endParaRPr lang="en-US" altLang="zh-TW" sz="2400" dirty="0">
              <a:latin typeface="微軟正黑體" panose="020B0604030504040204" pitchFamily="34" charset="-120"/>
              <a:ea typeface="微軟正黑體" panose="020B0604030504040204" pitchFamily="34" charset="-120"/>
            </a:endParaRPr>
          </a:p>
          <a:p>
            <a:pPr lvl="1" algn="l">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消費者利益</a:t>
            </a:r>
            <a:endParaRPr lang="en-US" altLang="zh-TW" sz="2400" dirty="0">
              <a:latin typeface="微軟正黑體" panose="020B0604030504040204" pitchFamily="34" charset="-120"/>
              <a:ea typeface="微軟正黑體" panose="020B0604030504040204" pitchFamily="34" charset="-120"/>
            </a:endParaRPr>
          </a:p>
        </p:txBody>
      </p:sp>
      <p:sp>
        <p:nvSpPr>
          <p:cNvPr id="36" name="剪去對角線角落矩形 35"/>
          <p:cNvSpPr/>
          <p:nvPr/>
        </p:nvSpPr>
        <p:spPr>
          <a:xfrm>
            <a:off x="761310" y="1275644"/>
            <a:ext cx="2984683" cy="627572"/>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第一章  緒論</a:t>
            </a:r>
          </a:p>
        </p:txBody>
      </p:sp>
      <p:sp>
        <p:nvSpPr>
          <p:cNvPr id="38" name="剪去對角線角落矩形 37"/>
          <p:cNvSpPr/>
          <p:nvPr/>
        </p:nvSpPr>
        <p:spPr>
          <a:xfrm>
            <a:off x="781320" y="3582378"/>
            <a:ext cx="2984683" cy="627572"/>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第二章  文獻探討</a:t>
            </a:r>
          </a:p>
        </p:txBody>
      </p:sp>
      <p:sp>
        <p:nvSpPr>
          <p:cNvPr id="39" name="剪去對角線角落矩形 38"/>
          <p:cNvSpPr/>
          <p:nvPr/>
        </p:nvSpPr>
        <p:spPr>
          <a:xfrm>
            <a:off x="4414652" y="1278135"/>
            <a:ext cx="4149799" cy="627572"/>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第三章  </a:t>
            </a:r>
            <a:r>
              <a:rPr lang="zh-TW" altLang="en-US" sz="2800" b="1" dirty="0" smtClean="0">
                <a:latin typeface="微軟正黑體" panose="020B0604030504040204" pitchFamily="34" charset="-120"/>
                <a:ea typeface="微軟正黑體" panose="020B0604030504040204" pitchFamily="34" charset="-120"/>
              </a:rPr>
              <a:t>研究設計與方法</a:t>
            </a:r>
            <a:endParaRPr lang="zh-TW" altLang="en-US" sz="2800" b="1" dirty="0">
              <a:latin typeface="微軟正黑體" panose="020B0604030504040204" pitchFamily="34" charset="-120"/>
              <a:ea typeface="微軟正黑體" panose="020B0604030504040204" pitchFamily="34" charset="-120"/>
            </a:endParaRPr>
          </a:p>
        </p:txBody>
      </p:sp>
      <p:sp>
        <p:nvSpPr>
          <p:cNvPr id="40" name="矩形 39"/>
          <p:cNvSpPr/>
          <p:nvPr/>
        </p:nvSpPr>
        <p:spPr>
          <a:xfrm>
            <a:off x="4376015" y="2100879"/>
            <a:ext cx="3634644" cy="830997"/>
          </a:xfrm>
          <a:prstGeom prst="rect">
            <a:avLst/>
          </a:prstGeom>
        </p:spPr>
        <p:txBody>
          <a:bodyPr wrap="square">
            <a:spAutoFit/>
          </a:bodyPr>
          <a:lstStyle/>
          <a:p>
            <a:pPr lvl="1">
              <a:lnSpc>
                <a:spcPct val="90000"/>
              </a:lnSpc>
              <a:spcBef>
                <a:spcPts val="500"/>
              </a:spcBef>
              <a:buSzPct val="75000"/>
              <a:buFont typeface="Wingdings" panose="05000000000000000000" pitchFamily="2" charset="2"/>
              <a:buChar char="ü"/>
            </a:pPr>
            <a:r>
              <a:rPr lang="zh-TW" altLang="en-US" sz="2400" dirty="0" smtClean="0">
                <a:latin typeface="微軟正黑體" panose="020B0604030504040204" pitchFamily="34" charset="-120"/>
                <a:ea typeface="微軟正黑體" panose="020B0604030504040204" pitchFamily="34" charset="-120"/>
              </a:rPr>
              <a:t>  </a:t>
            </a:r>
            <a:r>
              <a:rPr lang="zh-TW" altLang="zh-TW" sz="2400" dirty="0" smtClean="0">
                <a:latin typeface="微軟正黑體" panose="020B0604030504040204" pitchFamily="34" charset="-120"/>
                <a:ea typeface="微軟正黑體" panose="020B0604030504040204" pitchFamily="34" charset="-120"/>
              </a:rPr>
              <a:t>研究架構與假設</a:t>
            </a:r>
            <a:endParaRPr lang="en-US" altLang="zh-TW" sz="2400" dirty="0" smtClean="0">
              <a:latin typeface="微軟正黑體" panose="020B0604030504040204" pitchFamily="34" charset="-120"/>
              <a:ea typeface="微軟正黑體" panose="020B0604030504040204" pitchFamily="34" charset="-120"/>
            </a:endParaRPr>
          </a:p>
          <a:p>
            <a:pPr lvl="1">
              <a:lnSpc>
                <a:spcPct val="90000"/>
              </a:lnSpc>
              <a:spcBef>
                <a:spcPts val="500"/>
              </a:spcBef>
              <a:buSzPct val="75000"/>
              <a:buFont typeface="Wingdings" panose="05000000000000000000" pitchFamily="2" charset="2"/>
              <a:buChar char="ü"/>
            </a:pPr>
            <a:r>
              <a:rPr lang="zh-TW" altLang="en-US" sz="2400" dirty="0" smtClean="0">
                <a:latin typeface="微軟正黑體" panose="020B0604030504040204" pitchFamily="34" charset="-120"/>
                <a:ea typeface="微軟正黑體" panose="020B0604030504040204" pitchFamily="34" charset="-120"/>
              </a:rPr>
              <a:t> </a:t>
            </a:r>
            <a:r>
              <a:rPr lang="zh-TW" altLang="zh-TW" sz="2400" dirty="0" smtClean="0">
                <a:latin typeface="微軟正黑體" panose="020B0604030504040204" pitchFamily="34" charset="-120"/>
                <a:ea typeface="微軟正黑體" panose="020B0604030504040204" pitchFamily="34" charset="-120"/>
              </a:rPr>
              <a:t> 問卷設計與調查</a:t>
            </a:r>
            <a:endParaRPr lang="en-US" altLang="zh-TW" sz="2400" dirty="0">
              <a:latin typeface="微軟正黑體" panose="020B0604030504040204" pitchFamily="34" charset="-120"/>
              <a:ea typeface="微軟正黑體" panose="020B0604030504040204" pitchFamily="34" charset="-120"/>
            </a:endParaRPr>
          </a:p>
        </p:txBody>
      </p:sp>
      <p:sp>
        <p:nvSpPr>
          <p:cNvPr id="41" name="剪去對角線角落矩形 40"/>
          <p:cNvSpPr/>
          <p:nvPr/>
        </p:nvSpPr>
        <p:spPr>
          <a:xfrm>
            <a:off x="4414653" y="3582378"/>
            <a:ext cx="3010620" cy="627572"/>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第四</a:t>
            </a:r>
            <a:r>
              <a:rPr lang="zh-TW" altLang="en-US" sz="2800" b="1" dirty="0" smtClean="0">
                <a:latin typeface="微軟正黑體" panose="020B0604030504040204" pitchFamily="34" charset="-120"/>
                <a:ea typeface="微軟正黑體" panose="020B0604030504040204" pitchFamily="34" charset="-120"/>
              </a:rPr>
              <a:t>章 </a:t>
            </a:r>
            <a:r>
              <a:rPr lang="zh-TW" altLang="zh-TW" sz="2800" b="1" dirty="0" smtClean="0">
                <a:latin typeface="微軟正黑體" panose="020B0604030504040204" pitchFamily="34" charset="-120"/>
                <a:ea typeface="微軟正黑體" panose="020B0604030504040204" pitchFamily="34" charset="-120"/>
              </a:rPr>
              <a:t>研究結果</a:t>
            </a:r>
            <a:endParaRPr lang="zh-TW" altLang="en-US" sz="2800" b="1" dirty="0">
              <a:latin typeface="微軟正黑體" panose="020B0604030504040204" pitchFamily="34" charset="-120"/>
              <a:ea typeface="微軟正黑體" panose="020B0604030504040204" pitchFamily="34" charset="-120"/>
            </a:endParaRPr>
          </a:p>
        </p:txBody>
      </p:sp>
      <p:sp>
        <p:nvSpPr>
          <p:cNvPr id="42" name="剪去對角線角落矩形 41"/>
          <p:cNvSpPr/>
          <p:nvPr/>
        </p:nvSpPr>
        <p:spPr>
          <a:xfrm>
            <a:off x="8472765" y="2783392"/>
            <a:ext cx="3461658" cy="627572"/>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第五章  </a:t>
            </a:r>
            <a:r>
              <a:rPr lang="zh-TW" altLang="en-US" sz="2800" b="1" dirty="0" smtClean="0">
                <a:latin typeface="微軟正黑體" panose="020B0604030504040204" pitchFamily="34" charset="-120"/>
                <a:ea typeface="微軟正黑體" panose="020B0604030504040204" pitchFamily="34" charset="-120"/>
              </a:rPr>
              <a:t>結論與建議</a:t>
            </a:r>
            <a:endParaRPr lang="zh-TW" altLang="en-US" sz="2800" b="1" dirty="0">
              <a:latin typeface="微軟正黑體" panose="020B0604030504040204" pitchFamily="34" charset="-120"/>
              <a:ea typeface="微軟正黑體" panose="020B0604030504040204" pitchFamily="34" charset="-120"/>
            </a:endParaRPr>
          </a:p>
        </p:txBody>
      </p:sp>
      <p:grpSp>
        <p:nvGrpSpPr>
          <p:cNvPr id="13" name="群組 12"/>
          <p:cNvGrpSpPr/>
          <p:nvPr/>
        </p:nvGrpSpPr>
        <p:grpSpPr>
          <a:xfrm>
            <a:off x="9793224" y="-184798"/>
            <a:ext cx="2906476" cy="2399505"/>
            <a:chOff x="9140983" y="-338682"/>
            <a:chExt cx="3549574" cy="3120240"/>
          </a:xfrm>
        </p:grpSpPr>
        <p:sp>
          <p:nvSpPr>
            <p:cNvPr id="14" name="等腰三角形 13"/>
            <p:cNvSpPr/>
            <p:nvPr/>
          </p:nvSpPr>
          <p:spPr>
            <a:xfrm rot="10800000">
              <a:off x="9140983" y="-338682"/>
              <a:ext cx="2834176" cy="2443255"/>
            </a:xfrm>
            <a:prstGeom prst="triangle">
              <a:avLst/>
            </a:pr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rot="10800000">
              <a:off x="10178754" y="71202"/>
              <a:ext cx="2511803" cy="2165347"/>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rot="10800000">
              <a:off x="10558071" y="272314"/>
              <a:ext cx="1416663" cy="1221261"/>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rot="10800000">
              <a:off x="9974863" y="1533914"/>
              <a:ext cx="661965" cy="57065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rot="10800000">
              <a:off x="11632369" y="1953679"/>
              <a:ext cx="230499" cy="1987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等腰三角形 18"/>
            <p:cNvSpPr/>
            <p:nvPr/>
          </p:nvSpPr>
          <p:spPr>
            <a:xfrm rot="10800000">
              <a:off x="10924670" y="2582852"/>
              <a:ext cx="230499" cy="1987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等腰三角形 19"/>
            <p:cNvSpPr/>
            <p:nvPr/>
          </p:nvSpPr>
          <p:spPr>
            <a:xfrm rot="10800000">
              <a:off x="10879601" y="2071208"/>
              <a:ext cx="230499" cy="1987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等腰三角形 20"/>
            <p:cNvSpPr/>
            <p:nvPr/>
          </p:nvSpPr>
          <p:spPr>
            <a:xfrm rot="10800000">
              <a:off x="11155169" y="2203505"/>
              <a:ext cx="401359" cy="345999"/>
            </a:xfrm>
            <a:prstGeom prst="triangle">
              <a:avLst/>
            </a:pr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rot="10800000">
              <a:off x="9612174" y="1054522"/>
              <a:ext cx="230499" cy="1987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4" name="矩形 23"/>
          <p:cNvSpPr/>
          <p:nvPr/>
        </p:nvSpPr>
        <p:spPr>
          <a:xfrm>
            <a:off x="8854913" y="3653653"/>
            <a:ext cx="2663952" cy="830997"/>
          </a:xfrm>
          <a:prstGeom prst="rect">
            <a:avLst/>
          </a:prstGeom>
        </p:spPr>
        <p:txBody>
          <a:bodyPr wrap="square">
            <a:spAutoFit/>
          </a:bodyPr>
          <a:lstStyle/>
          <a:p>
            <a:pPr marL="342900" indent="-342900">
              <a:buSzPct val="75000"/>
              <a:buFont typeface="Wingdings" panose="05000000000000000000" pitchFamily="2" charset="2"/>
              <a:buChar char="ü"/>
            </a:pPr>
            <a:r>
              <a:rPr lang="zh-TW" altLang="en-US" sz="2400" dirty="0" smtClean="0">
                <a:latin typeface="微軟正黑體" panose="020B0604030504040204" pitchFamily="34" charset="-120"/>
                <a:ea typeface="微軟正黑體" panose="020B0604030504040204" pitchFamily="34" charset="-120"/>
              </a:rPr>
              <a:t>研究結論</a:t>
            </a:r>
            <a:endParaRPr lang="en-US" altLang="zh-TW" sz="2400" dirty="0">
              <a:latin typeface="微軟正黑體" panose="020B0604030504040204" pitchFamily="34" charset="-120"/>
              <a:ea typeface="微軟正黑體" panose="020B0604030504040204" pitchFamily="34" charset="-120"/>
            </a:endParaRPr>
          </a:p>
          <a:p>
            <a:pPr marL="342900" indent="-342900">
              <a:buSzPct val="75000"/>
              <a:buFont typeface="Wingdings" panose="05000000000000000000" pitchFamily="2" charset="2"/>
              <a:buChar char="ü"/>
            </a:pPr>
            <a:r>
              <a:rPr lang="zh-TW" altLang="en-US" sz="2400" dirty="0" smtClean="0">
                <a:latin typeface="微軟正黑體" panose="020B0604030504040204" pitchFamily="34" charset="-120"/>
                <a:ea typeface="微軟正黑體" panose="020B0604030504040204" pitchFamily="34" charset="-120"/>
              </a:rPr>
              <a:t>研究建議</a:t>
            </a:r>
            <a:endParaRPr lang="en-US" altLang="zh-TW" sz="2400" dirty="0">
              <a:latin typeface="微軟正黑體" panose="020B0604030504040204" pitchFamily="34" charset="-120"/>
              <a:ea typeface="微軟正黑體" panose="020B0604030504040204" pitchFamily="34" charset="-120"/>
            </a:endParaRPr>
          </a:p>
        </p:txBody>
      </p:sp>
      <p:sp>
        <p:nvSpPr>
          <p:cNvPr id="25" name="矩形 24"/>
          <p:cNvSpPr/>
          <p:nvPr/>
        </p:nvSpPr>
        <p:spPr>
          <a:xfrm>
            <a:off x="4904050" y="4498718"/>
            <a:ext cx="3906674" cy="1200329"/>
          </a:xfrm>
          <a:prstGeom prst="rect">
            <a:avLst/>
          </a:prstGeom>
        </p:spPr>
        <p:txBody>
          <a:bodyPr wrap="square">
            <a:spAutoFit/>
          </a:bodyPr>
          <a:lstStyle/>
          <a:p>
            <a:pPr marL="342900" indent="-342900">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描述性統計</a:t>
            </a:r>
            <a:endParaRPr lang="en-US" altLang="zh-TW" sz="2400" dirty="0">
              <a:latin typeface="微軟正黑體" panose="020B0604030504040204" pitchFamily="34" charset="-120"/>
              <a:ea typeface="微軟正黑體" panose="020B0604030504040204" pitchFamily="34" charset="-120"/>
            </a:endParaRPr>
          </a:p>
          <a:p>
            <a:pPr marL="342900" indent="-342900">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驗證性因素分析</a:t>
            </a:r>
            <a:endParaRPr lang="en-US" altLang="zh-TW" sz="2400" dirty="0" smtClean="0">
              <a:latin typeface="微軟正黑體" panose="020B0604030504040204" pitchFamily="34" charset="-120"/>
              <a:ea typeface="微軟正黑體" panose="020B0604030504040204" pitchFamily="34" charset="-120"/>
            </a:endParaRPr>
          </a:p>
          <a:p>
            <a:pPr marL="342900" indent="-342900">
              <a:buSzPct val="75000"/>
              <a:buFont typeface="Wingdings" panose="05000000000000000000" pitchFamily="2" charset="2"/>
              <a:buChar char="ü"/>
            </a:pPr>
            <a:r>
              <a:rPr lang="zh-TW" altLang="zh-TW" sz="2400" dirty="0" smtClean="0">
                <a:latin typeface="微軟正黑體" panose="020B0604030504040204" pitchFamily="34" charset="-120"/>
                <a:ea typeface="微軟正黑體" panose="020B0604030504040204" pitchFamily="34" charset="-120"/>
              </a:rPr>
              <a:t>研究假設驗證</a:t>
            </a:r>
            <a:endParaRPr lang="en-US" altLang="zh-TW"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 xmlns:p14="http://schemas.microsoft.com/office/powerpoint/2010/main" val="678291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內容版面配置區 2"/>
          <p:cNvSpPr>
            <a:spLocks noGrp="1"/>
          </p:cNvSpPr>
          <p:nvPr>
            <p:ph idx="1"/>
          </p:nvPr>
        </p:nvSpPr>
        <p:spPr>
          <a:xfrm>
            <a:off x="4239006" y="764920"/>
            <a:ext cx="4062984" cy="4822063"/>
          </a:xfrm>
        </p:spPr>
        <p:txBody>
          <a:bodyPr>
            <a:normAutofit/>
          </a:bodyPr>
          <a:lstStyle/>
          <a:p>
            <a:pPr marL="0" indent="0">
              <a:buNone/>
            </a:pPr>
            <a:endParaRPr lang="en-US" altLang="zh-TW" sz="8000" dirty="0" smtClean="0">
              <a:latin typeface="微軟正黑體" panose="020B0604030504040204" pitchFamily="34" charset="-120"/>
              <a:ea typeface="微軟正黑體" panose="020B0604030504040204" pitchFamily="34" charset="-120"/>
            </a:endParaRPr>
          </a:p>
          <a:p>
            <a:pPr marL="0" indent="0">
              <a:buNone/>
            </a:pPr>
            <a:endParaRPr lang="en-US" altLang="zh-TW" sz="6000" dirty="0">
              <a:latin typeface="微軟正黑體" panose="020B0604030504040204" pitchFamily="34" charset="-120"/>
              <a:ea typeface="微軟正黑體" panose="020B0604030504040204" pitchFamily="34" charset="-120"/>
            </a:endParaRPr>
          </a:p>
          <a:p>
            <a:pPr marL="0" indent="0">
              <a:buNone/>
            </a:pPr>
            <a:r>
              <a:rPr lang="zh-TW" altLang="en-US" sz="4000" dirty="0" smtClean="0">
                <a:latin typeface="微軟正黑體" panose="020B0604030504040204" pitchFamily="34" charset="-120"/>
                <a:ea typeface="微軟正黑體" panose="020B0604030504040204" pitchFamily="34" charset="-120"/>
              </a:rPr>
              <a:t>研究背景與動機</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en-US" sz="4000" dirty="0" smtClean="0">
                <a:latin typeface="微軟正黑體" panose="020B0604030504040204" pitchFamily="34" charset="-120"/>
                <a:ea typeface="微軟正黑體" panose="020B0604030504040204" pitchFamily="34" charset="-120"/>
              </a:rPr>
              <a:t>研究問題</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en-US" sz="4000" dirty="0" smtClean="0">
                <a:latin typeface="微軟正黑體" panose="020B0604030504040204" pitchFamily="34" charset="-120"/>
                <a:ea typeface="微軟正黑體" panose="020B0604030504040204" pitchFamily="34" charset="-120"/>
              </a:rPr>
              <a:t>研究流</a:t>
            </a:r>
            <a:r>
              <a:rPr lang="zh-TW" altLang="en-US" sz="4000" dirty="0">
                <a:latin typeface="微軟正黑體" panose="020B0604030504040204" pitchFamily="34" charset="-120"/>
                <a:ea typeface="微軟正黑體" panose="020B0604030504040204" pitchFamily="34" charset="-120"/>
              </a:rPr>
              <a:t>程</a:t>
            </a:r>
          </a:p>
        </p:txBody>
      </p:sp>
      <p:sp>
        <p:nvSpPr>
          <p:cNvPr id="7" name="等於 6"/>
          <p:cNvSpPr/>
          <p:nvPr/>
        </p:nvSpPr>
        <p:spPr>
          <a:xfrm rot="5400000">
            <a:off x="3892296" y="3241548"/>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8" name="等於 7"/>
          <p:cNvSpPr/>
          <p:nvPr/>
        </p:nvSpPr>
        <p:spPr>
          <a:xfrm rot="5400000">
            <a:off x="3909822" y="456196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9" name="等於 8"/>
          <p:cNvSpPr/>
          <p:nvPr/>
        </p:nvSpPr>
        <p:spPr>
          <a:xfrm rot="5400000">
            <a:off x="6310884" y="456196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0" name="等於 9"/>
          <p:cNvSpPr/>
          <p:nvPr/>
        </p:nvSpPr>
        <p:spPr>
          <a:xfrm rot="5400000">
            <a:off x="3909822" y="3903726"/>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等於 10"/>
          <p:cNvSpPr/>
          <p:nvPr/>
        </p:nvSpPr>
        <p:spPr>
          <a:xfrm rot="5400000">
            <a:off x="6310884" y="3903726"/>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等於 11"/>
          <p:cNvSpPr/>
          <p:nvPr/>
        </p:nvSpPr>
        <p:spPr>
          <a:xfrm rot="5400000">
            <a:off x="7745449" y="3202661"/>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6" name="文字方塊 15"/>
          <p:cNvSpPr txBox="1"/>
          <p:nvPr/>
        </p:nvSpPr>
        <p:spPr>
          <a:xfrm>
            <a:off x="2389687" y="1152668"/>
            <a:ext cx="1723549" cy="1015663"/>
          </a:xfrm>
          <a:prstGeom prst="rect">
            <a:avLst/>
          </a:prstGeom>
          <a:noFill/>
        </p:spPr>
        <p:txBody>
          <a:bodyPr wrap="none" rtlCol="0">
            <a:spAutoFit/>
          </a:bodyPr>
          <a:lstStyle/>
          <a:p>
            <a:r>
              <a:rPr lang="zh-TW" altLang="en-US" sz="6000" dirty="0" smtClean="0">
                <a:latin typeface="微軟正黑體" panose="020B0604030504040204" pitchFamily="34" charset="-120"/>
                <a:ea typeface="微軟正黑體" panose="020B0604030504040204" pitchFamily="34" charset="-120"/>
              </a:rPr>
              <a:t>緒論</a:t>
            </a:r>
            <a:endParaRPr lang="zh-TW" altLang="en-US" sz="6000" dirty="0">
              <a:latin typeface="微軟正黑體" panose="020B0604030504040204" pitchFamily="34" charset="-120"/>
              <a:ea typeface="微軟正黑體" panose="020B0604030504040204" pitchFamily="34" charset="-120"/>
            </a:endParaRPr>
          </a:p>
        </p:txBody>
      </p:sp>
      <p:pic>
        <p:nvPicPr>
          <p:cNvPr id="37890" name="Picture 2" descr="http://pic.pimg.tw/faye39/1333526644-2634360878.jpg"/>
          <p:cNvPicPr>
            <a:picLocks noChangeAspect="1" noChangeArrowheads="1"/>
          </p:cNvPicPr>
          <p:nvPr/>
        </p:nvPicPr>
        <p:blipFill>
          <a:blip r:embed="rId2" cstate="print">
            <a:clrChange>
              <a:clrFrom>
                <a:srgbClr val="FBFFFF"/>
              </a:clrFrom>
              <a:clrTo>
                <a:srgbClr val="FBFFFF">
                  <a:alpha val="0"/>
                </a:srgbClr>
              </a:clrTo>
            </a:clrChange>
          </a:blip>
          <a:srcRect/>
          <a:stretch>
            <a:fillRect/>
          </a:stretch>
        </p:blipFill>
        <p:spPr bwMode="auto">
          <a:xfrm>
            <a:off x="7989329" y="2809875"/>
            <a:ext cx="4048125" cy="4048125"/>
          </a:xfrm>
          <a:prstGeom prst="rect">
            <a:avLst/>
          </a:prstGeom>
          <a:noFill/>
        </p:spPr>
      </p:pic>
    </p:spTree>
    <p:extLst>
      <p:ext uri="{BB962C8B-B14F-4D97-AF65-F5344CB8AC3E}">
        <p14:creationId xmlns="" xmlns:p14="http://schemas.microsoft.com/office/powerpoint/2010/main" val="4135613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等腰三角形 14"/>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群組 10"/>
          <p:cNvGrpSpPr/>
          <p:nvPr/>
        </p:nvGrpSpPr>
        <p:grpSpPr>
          <a:xfrm>
            <a:off x="0" y="0"/>
            <a:ext cx="12192000" cy="1143000"/>
            <a:chOff x="0" y="0"/>
            <a:chExt cx="9144000" cy="1143000"/>
          </a:xfrm>
        </p:grpSpPr>
        <p:sp>
          <p:nvSpPr>
            <p:cNvPr id="8" name="矩形 7"/>
            <p:cNvSpPr/>
            <p:nvPr/>
          </p:nvSpPr>
          <p:spPr>
            <a:xfrm>
              <a:off x="0" y="0"/>
              <a:ext cx="9144000"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6" name="圓角矩形 5"/>
            <p:cNvSpPr/>
            <p:nvPr/>
          </p:nvSpPr>
          <p:spPr>
            <a:xfrm>
              <a:off x="2483275" y="127151"/>
              <a:ext cx="5821763"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              研究問題   研究</a:t>
              </a:r>
              <a:r>
                <a:rPr lang="zh-TW" altLang="en-US" sz="2400" dirty="0">
                  <a:latin typeface="微軟正黑體" panose="020B0604030504040204" pitchFamily="34" charset="-120"/>
                  <a:ea typeface="微軟正黑體" panose="020B0604030504040204" pitchFamily="34" charset="-120"/>
                </a:rPr>
                <a:t>流程</a:t>
              </a:r>
              <a:endParaRPr lang="en-US" altLang="zh-TW" sz="2400" dirty="0">
                <a:latin typeface="微軟正黑體" panose="020B0604030504040204" pitchFamily="34" charset="-120"/>
                <a:ea typeface="微軟正黑體" panose="020B0604030504040204" pitchFamily="34" charset="-120"/>
              </a:endParaRPr>
            </a:p>
          </p:txBody>
        </p:sp>
        <p:sp>
          <p:nvSpPr>
            <p:cNvPr id="7" name="五邊形 6"/>
            <p:cNvSpPr/>
            <p:nvPr/>
          </p:nvSpPr>
          <p:spPr>
            <a:xfrm>
              <a:off x="2776623" y="154546"/>
              <a:ext cx="2843784" cy="811369"/>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研究背景與動機</a:t>
              </a:r>
            </a:p>
          </p:txBody>
        </p:sp>
        <p:sp>
          <p:nvSpPr>
            <p:cNvPr id="10" name="文字方塊 9"/>
            <p:cNvSpPr txBox="1"/>
            <p:nvPr/>
          </p:nvSpPr>
          <p:spPr>
            <a:xfrm>
              <a:off x="454808" y="248334"/>
              <a:ext cx="203132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壹、緒論</a:t>
              </a:r>
            </a:p>
          </p:txBody>
        </p:sp>
      </p:grpSp>
      <p:sp>
        <p:nvSpPr>
          <p:cNvPr id="20481" name="Rectangle 1"/>
          <p:cNvSpPr>
            <a:spLocks noChangeArrowheads="1"/>
          </p:cNvSpPr>
          <p:nvPr/>
        </p:nvSpPr>
        <p:spPr bwMode="auto">
          <a:xfrm>
            <a:off x="196770" y="1250066"/>
            <a:ext cx="6288901"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一、國外關於文化產業園區概念的界定</a:t>
            </a:r>
            <a:endPar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zh-TW"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
        <p:nvSpPr>
          <p:cNvPr id="9" name="矩形 8"/>
          <p:cNvSpPr/>
          <p:nvPr/>
        </p:nvSpPr>
        <p:spPr>
          <a:xfrm>
            <a:off x="293226" y="2029389"/>
            <a:ext cx="11455078" cy="4154984"/>
          </a:xfrm>
          <a:prstGeom prst="rect">
            <a:avLst/>
          </a:prstGeom>
        </p:spPr>
        <p:txBody>
          <a:bodyPr wrap="square">
            <a:spAutoFit/>
          </a:bodyPr>
          <a:lstStyle/>
          <a:p>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隨著文化產業園區在西方城市的發展，相關的研究也越來越多</a:t>
            </a:r>
            <a:r>
              <a:rPr lang="zh-TW" altLang="en-US" sz="2400" b="1" dirty="0" smtClean="0">
                <a:latin typeface="標楷體" pitchFamily="65" charset="-120"/>
                <a:ea typeface="標楷體" pitchFamily="65" charset="-120"/>
              </a:rPr>
              <a:t>。</a:t>
            </a:r>
            <a:endParaRPr lang="en-US" altLang="zh-TW" sz="2400" b="1" dirty="0" smtClean="0">
              <a:latin typeface="標楷體" pitchFamily="65" charset="-120"/>
              <a:ea typeface="標楷體" pitchFamily="65" charset="-120"/>
            </a:endParaRPr>
          </a:p>
          <a:p>
            <a:pPr>
              <a:buFont typeface="Wingdings" pitchFamily="2" charset="2"/>
              <a:buChar char="u"/>
            </a:pPr>
            <a:r>
              <a:rPr lang="zh-TW" altLang="en-US" sz="2400" dirty="0" smtClean="0">
                <a:solidFill>
                  <a:srgbClr val="FF0000"/>
                </a:solidFill>
                <a:latin typeface="標楷體" pitchFamily="65" charset="-120"/>
                <a:ea typeface="標楷體" pitchFamily="65" charset="-120"/>
              </a:rPr>
              <a:t>德瑞克</a:t>
            </a:r>
            <a:r>
              <a:rPr lang="en-US" sz="2400" dirty="0" smtClean="0">
                <a:solidFill>
                  <a:srgbClr val="FF0000"/>
                </a:solidFill>
                <a:latin typeface="標楷體" pitchFamily="65" charset="-120"/>
                <a:ea typeface="標楷體" pitchFamily="65" charset="-120"/>
              </a:rPr>
              <a:t>·</a:t>
            </a:r>
            <a:r>
              <a:rPr lang="zh-TW" altLang="en-US" sz="2400" dirty="0" smtClean="0">
                <a:solidFill>
                  <a:srgbClr val="FF0000"/>
                </a:solidFill>
                <a:latin typeface="標楷體" pitchFamily="65" charset="-120"/>
                <a:ea typeface="標楷體" pitchFamily="65" charset="-120"/>
              </a:rPr>
              <a:t>韋恩</a:t>
            </a:r>
            <a:r>
              <a:rPr lang="en-US" altLang="zh-TW" sz="2400" dirty="0" smtClean="0">
                <a:solidFill>
                  <a:srgbClr val="FF0000"/>
                </a:solidFill>
                <a:latin typeface="標楷體" pitchFamily="65" charset="-120"/>
                <a:ea typeface="標楷體" pitchFamily="65" charset="-120"/>
              </a:rPr>
              <a:t>-</a:t>
            </a:r>
            <a:r>
              <a:rPr lang="zh-TW" altLang="en-US" sz="2400" dirty="0" smtClean="0">
                <a:latin typeface="標楷體" pitchFamily="65" charset="-120"/>
                <a:ea typeface="標楷體" pitchFamily="65" charset="-120"/>
              </a:rPr>
              <a:t>文化園區指的是特定的地理區位，其特色是將一城市的文化與娛樂設施以最集中的方式集中在該地理區位內，文化園區是</a:t>
            </a:r>
            <a:r>
              <a:rPr lang="en-US" sz="2400" dirty="0" err="1" smtClean="0">
                <a:latin typeface="標楷體" pitchFamily="65" charset="-120"/>
                <a:ea typeface="標楷體" pitchFamily="65" charset="-120"/>
              </a:rPr>
              <a:t>文化生產</a:t>
            </a:r>
            <a:r>
              <a:rPr lang="zh-TW" altLang="en-US" sz="2400" dirty="0" smtClean="0">
                <a:latin typeface="標楷體" pitchFamily="65" charset="-120"/>
                <a:ea typeface="標楷體" pitchFamily="65" charset="-120"/>
              </a:rPr>
              <a:t>與消費的結合，是多項使用功能</a:t>
            </a:r>
            <a:r>
              <a:rPr lang="en-US"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工作、休閑、居住</a:t>
            </a:r>
            <a:r>
              <a:rPr lang="en-US"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的結合。</a:t>
            </a:r>
            <a:endParaRPr lang="en-US" altLang="zh-TW" sz="2400" dirty="0" smtClean="0">
              <a:latin typeface="標楷體" pitchFamily="65" charset="-120"/>
              <a:ea typeface="標楷體" pitchFamily="65" charset="-120"/>
            </a:endParaRPr>
          </a:p>
          <a:p>
            <a:pPr>
              <a:buFont typeface="Wingdings" pitchFamily="2" charset="2"/>
              <a:buChar char="u"/>
            </a:pPr>
            <a:r>
              <a:rPr lang="en-US" sz="2400" dirty="0" smtClean="0">
                <a:solidFill>
                  <a:srgbClr val="FF0000"/>
                </a:solidFill>
              </a:rPr>
              <a:t>Hilary Anne Frost—</a:t>
            </a:r>
            <a:r>
              <a:rPr lang="en-US" sz="2400" dirty="0" err="1" smtClean="0">
                <a:solidFill>
                  <a:srgbClr val="FF0000"/>
                </a:solidFill>
              </a:rPr>
              <a:t>Kumpf</a:t>
            </a:r>
            <a:r>
              <a:rPr lang="en-US" altLang="zh-TW" sz="2400" dirty="0" smtClean="0">
                <a:solidFill>
                  <a:srgbClr val="FF0000"/>
                </a:solidFill>
              </a:rPr>
              <a:t>:</a:t>
            </a:r>
          </a:p>
          <a:p>
            <a:r>
              <a:rPr lang="zh-TW" altLang="en-US" sz="2400" dirty="0" smtClean="0">
                <a:latin typeface="標楷體" pitchFamily="65" charset="-120"/>
                <a:ea typeface="標楷體" pitchFamily="65" charset="-120"/>
              </a:rPr>
              <a:t> 認為文化園區指的是一個在都市中具備完善組織、明確標示、供綜合使用的地區。</a:t>
            </a:r>
            <a:endParaRPr lang="en-US" altLang="zh-TW" sz="2400" dirty="0" smtClean="0">
              <a:latin typeface="標楷體" pitchFamily="65" charset="-120"/>
              <a:ea typeface="標楷體" pitchFamily="65" charset="-120"/>
            </a:endParaRPr>
          </a:p>
          <a:p>
            <a:pPr>
              <a:buFont typeface="Wingdings" pitchFamily="2" charset="2"/>
              <a:buChar char="u"/>
            </a:pPr>
            <a:r>
              <a:rPr lang="en-US" sz="2400" dirty="0" err="1" smtClean="0">
                <a:solidFill>
                  <a:srgbClr val="FF0000"/>
                </a:solidFill>
              </a:rPr>
              <a:t>NolapotPumhiran</a:t>
            </a:r>
            <a:r>
              <a:rPr lang="zh-TW" altLang="en-US" sz="2400" dirty="0" smtClean="0">
                <a:solidFill>
                  <a:srgbClr val="FF0000"/>
                </a:solidFill>
              </a:rPr>
              <a:t>和</a:t>
            </a:r>
            <a:r>
              <a:rPr lang="en-US" sz="2400" dirty="0" err="1" smtClean="0">
                <a:solidFill>
                  <a:srgbClr val="FF0000"/>
                </a:solidFill>
              </a:rPr>
              <a:t>Wansborough</a:t>
            </a:r>
            <a:r>
              <a:rPr lang="zh-TW" altLang="en-US" sz="2400" dirty="0" smtClean="0">
                <a:solidFill>
                  <a:srgbClr val="FF0000"/>
                </a:solidFill>
              </a:rPr>
              <a:t>＆</a:t>
            </a:r>
            <a:r>
              <a:rPr lang="en-US" sz="2400" dirty="0" err="1" smtClean="0">
                <a:solidFill>
                  <a:srgbClr val="FF0000"/>
                </a:solidFill>
              </a:rPr>
              <a:t>Mageean</a:t>
            </a:r>
            <a:r>
              <a:rPr lang="en-US" altLang="zh-TW" sz="2400" dirty="0" smtClean="0">
                <a:solidFill>
                  <a:srgbClr val="FF0000"/>
                </a:solidFill>
              </a:rPr>
              <a:t>:</a:t>
            </a:r>
          </a:p>
          <a:p>
            <a:r>
              <a:rPr lang="zh-TW" altLang="en-US" sz="2400" dirty="0" smtClean="0">
                <a:latin typeface="標楷體" pitchFamily="65" charset="-120"/>
                <a:ea typeface="標楷體" pitchFamily="65" charset="-120"/>
              </a:rPr>
              <a:t> 均將文化產業園區定義為一個空間有限和具有明顯地理區域，</a:t>
            </a:r>
            <a:r>
              <a:rPr lang="en-US" sz="2400" dirty="0" err="1" smtClean="0">
                <a:latin typeface="標楷體" pitchFamily="65" charset="-120"/>
                <a:ea typeface="標楷體" pitchFamily="65" charset="-120"/>
              </a:rPr>
              <a:t>文化產業</a:t>
            </a:r>
            <a:r>
              <a:rPr lang="zh-TW" altLang="en-US" sz="2400" dirty="0" smtClean="0">
                <a:latin typeface="標楷體" pitchFamily="65" charset="-120"/>
                <a:ea typeface="標楷體" pitchFamily="65" charset="-120"/>
              </a:rPr>
              <a:t>和設施高度集中的地方。這些集群由文化企業和一些自己經營或自由創作的創意個體組成。園區內特殊活動可包括兒童玩樂的場所、圖書館、開放和非正式的娛樂場地。</a:t>
            </a:r>
            <a:endParaRPr lang="en-US" altLang="zh-TW" sz="2400" dirty="0" smtClean="0">
              <a:latin typeface="標楷體" pitchFamily="65" charset="-120"/>
              <a:ea typeface="標楷體" pitchFamily="65" charset="-120"/>
            </a:endParaRPr>
          </a:p>
          <a:p>
            <a:r>
              <a:rPr lang="zh-TW" altLang="en-US" sz="2400" dirty="0" smtClean="0">
                <a:latin typeface="標楷體" pitchFamily="65" charset="-120"/>
                <a:ea typeface="標楷體" pitchFamily="65" charset="-120"/>
              </a:rPr>
              <a:t> </a:t>
            </a:r>
            <a:endParaRPr lang="zh-TW" altLang="en-US" sz="2400" dirty="0">
              <a:latin typeface="標楷體" pitchFamily="65" charset="-120"/>
              <a:ea typeface="標楷體" pitchFamily="65" charset="-120"/>
            </a:endParaRPr>
          </a:p>
        </p:txBody>
      </p:sp>
    </p:spTree>
    <p:extLst>
      <p:ext uri="{BB962C8B-B14F-4D97-AF65-F5344CB8AC3E}">
        <p14:creationId xmlns="" xmlns:p14="http://schemas.microsoft.com/office/powerpoint/2010/main" val="3618818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37139DE2-8150-48C8-921F-F65B3BF7B964}" type="slidenum">
              <a:rPr lang="zh-TW" altLang="en-US" smtClean="0"/>
              <a:pPr/>
              <a:t>5</a:t>
            </a:fld>
            <a:endParaRPr lang="zh-TW" altLang="en-US"/>
          </a:p>
        </p:txBody>
      </p:sp>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群組 6"/>
          <p:cNvGrpSpPr/>
          <p:nvPr/>
        </p:nvGrpSpPr>
        <p:grpSpPr>
          <a:xfrm>
            <a:off x="0" y="0"/>
            <a:ext cx="12192000" cy="1143000"/>
            <a:chOff x="0" y="0"/>
            <a:chExt cx="9144000" cy="1143000"/>
          </a:xfrm>
        </p:grpSpPr>
        <p:sp>
          <p:nvSpPr>
            <p:cNvPr id="8" name="矩形 7"/>
            <p:cNvSpPr/>
            <p:nvPr/>
          </p:nvSpPr>
          <p:spPr>
            <a:xfrm>
              <a:off x="0" y="0"/>
              <a:ext cx="9144000"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9" name="圓角矩形 8"/>
            <p:cNvSpPr/>
            <p:nvPr/>
          </p:nvSpPr>
          <p:spPr>
            <a:xfrm>
              <a:off x="2483275" y="127151"/>
              <a:ext cx="5821763"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              研究問題   研究</a:t>
              </a:r>
              <a:r>
                <a:rPr lang="zh-TW" altLang="en-US" sz="2400" dirty="0">
                  <a:latin typeface="微軟正黑體" panose="020B0604030504040204" pitchFamily="34" charset="-120"/>
                  <a:ea typeface="微軟正黑體" panose="020B0604030504040204" pitchFamily="34" charset="-120"/>
                </a:rPr>
                <a:t>流程</a:t>
              </a:r>
              <a:endParaRPr lang="en-US" altLang="zh-TW" sz="2400" dirty="0">
                <a:latin typeface="微軟正黑體" panose="020B0604030504040204" pitchFamily="34" charset="-120"/>
                <a:ea typeface="微軟正黑體" panose="020B0604030504040204" pitchFamily="34" charset="-120"/>
              </a:endParaRPr>
            </a:p>
          </p:txBody>
        </p:sp>
        <p:sp>
          <p:nvSpPr>
            <p:cNvPr id="10" name="五邊形 9"/>
            <p:cNvSpPr/>
            <p:nvPr/>
          </p:nvSpPr>
          <p:spPr>
            <a:xfrm>
              <a:off x="2776623" y="154546"/>
              <a:ext cx="2843784" cy="811369"/>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研究背景與動機</a:t>
              </a:r>
            </a:p>
          </p:txBody>
        </p:sp>
        <p:sp>
          <p:nvSpPr>
            <p:cNvPr id="11" name="文字方塊 10"/>
            <p:cNvSpPr txBox="1"/>
            <p:nvPr/>
          </p:nvSpPr>
          <p:spPr>
            <a:xfrm>
              <a:off x="454808" y="248334"/>
              <a:ext cx="203132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壹、緒論</a:t>
              </a:r>
            </a:p>
          </p:txBody>
        </p:sp>
      </p:grpSp>
      <p:sp>
        <p:nvSpPr>
          <p:cNvPr id="76801" name="Rectangle 1"/>
          <p:cNvSpPr>
            <a:spLocks noChangeArrowheads="1"/>
          </p:cNvSpPr>
          <p:nvPr/>
        </p:nvSpPr>
        <p:spPr bwMode="auto">
          <a:xfrm>
            <a:off x="208344" y="1238491"/>
            <a:ext cx="6288901"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二、國內關於文化產業園區概念的界定</a:t>
            </a:r>
            <a:endParaRPr kumimoji="1" lang="zh-TW"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
        <p:nvSpPr>
          <p:cNvPr id="13" name="矩形 12"/>
          <p:cNvSpPr/>
          <p:nvPr/>
        </p:nvSpPr>
        <p:spPr>
          <a:xfrm>
            <a:off x="316375" y="1786320"/>
            <a:ext cx="11455078" cy="4893647"/>
          </a:xfrm>
          <a:prstGeom prst="rect">
            <a:avLst/>
          </a:prstGeom>
        </p:spPr>
        <p:txBody>
          <a:bodyPr wrap="square">
            <a:spAutoFit/>
          </a:bodyPr>
          <a:lstStyle/>
          <a:p>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  在我國，與文化產業園區相關的概念有</a:t>
            </a:r>
            <a:r>
              <a:rPr lang="zh-TW" altLang="en-US" sz="2400" b="1" dirty="0" smtClean="0">
                <a:solidFill>
                  <a:srgbClr val="FF3300"/>
                </a:solidFill>
                <a:effectLst>
                  <a:outerShdw blurRad="38100" dist="38100" dir="2700000" algn="tl">
                    <a:srgbClr val="000000">
                      <a:alpha val="43137"/>
                    </a:srgbClr>
                  </a:outerShdw>
                </a:effectLst>
                <a:latin typeface="標楷體" pitchFamily="65" charset="-120"/>
                <a:ea typeface="標楷體" pitchFamily="65" charset="-120"/>
              </a:rPr>
              <a:t>藝術園區</a:t>
            </a:r>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2400" b="1" dirty="0" smtClean="0">
                <a:solidFill>
                  <a:srgbClr val="FF3300"/>
                </a:solidFill>
                <a:effectLst>
                  <a:outerShdw blurRad="38100" dist="38100" dir="2700000" algn="tl">
                    <a:srgbClr val="000000">
                      <a:alpha val="43137"/>
                    </a:srgbClr>
                  </a:outerShdw>
                </a:effectLst>
                <a:latin typeface="標楷體" pitchFamily="65" charset="-120"/>
                <a:ea typeface="標楷體" pitchFamily="65" charset="-120"/>
              </a:rPr>
              <a:t>創意產業園區</a:t>
            </a:r>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2400" b="1" dirty="0" smtClean="0">
                <a:solidFill>
                  <a:srgbClr val="FF3300"/>
                </a:solidFill>
                <a:effectLst>
                  <a:outerShdw blurRad="38100" dist="38100" dir="2700000" algn="tl">
                    <a:srgbClr val="000000">
                      <a:alpha val="43137"/>
                    </a:srgbClr>
                  </a:outerShdw>
                </a:effectLst>
                <a:latin typeface="標楷體" pitchFamily="65" charset="-120"/>
                <a:ea typeface="標楷體" pitchFamily="65" charset="-120"/>
              </a:rPr>
              <a:t>文化產業園</a:t>
            </a:r>
            <a:r>
              <a:rPr lang="en-US" sz="24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區</a:t>
            </a:r>
            <a:r>
              <a:rPr lang="en-US" sz="24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等。由於我國文化產業園區出現較晚，對文化產業園區的研究也顯滯後，主要有一些對</a:t>
            </a:r>
            <a:r>
              <a:rPr lang="en-US" sz="2400" b="1" dirty="0" err="1" smtClean="0">
                <a:effectLst>
                  <a:outerShdw blurRad="38100" dist="38100" dir="2700000" algn="tl">
                    <a:srgbClr val="000000">
                      <a:alpha val="43137"/>
                    </a:srgbClr>
                  </a:outerShdw>
                </a:effectLst>
                <a:latin typeface="標楷體" pitchFamily="65" charset="-120"/>
                <a:ea typeface="標楷體" pitchFamily="65" charset="-120"/>
              </a:rPr>
              <a:t>文化產業集群</a:t>
            </a:r>
            <a:r>
              <a:rPr lang="zh-TW" altLang="en-US" sz="2400" b="1" dirty="0" smtClean="0">
                <a:effectLst>
                  <a:outerShdw blurRad="38100" dist="38100" dir="2700000" algn="tl">
                    <a:srgbClr val="000000">
                      <a:alpha val="43137"/>
                    </a:srgbClr>
                  </a:outerShdw>
                </a:effectLst>
                <a:latin typeface="標楷體" pitchFamily="65" charset="-120"/>
                <a:ea typeface="標楷體" pitchFamily="65" charset="-120"/>
              </a:rPr>
              <a:t>的界定。</a:t>
            </a:r>
            <a:endParaRPr lang="en-US" altLang="zh-TW" sz="2400" b="1" dirty="0" smtClean="0">
              <a:effectLst>
                <a:outerShdw blurRad="38100" dist="38100" dir="2700000" algn="tl">
                  <a:srgbClr val="000000">
                    <a:alpha val="43137"/>
                  </a:srgbClr>
                </a:outerShdw>
              </a:effectLst>
              <a:latin typeface="標楷體" pitchFamily="65" charset="-120"/>
              <a:ea typeface="標楷體" pitchFamily="65" charset="-120"/>
            </a:endParaRPr>
          </a:p>
          <a:p>
            <a:endParaRPr lang="en-US" altLang="zh-TW" sz="2400" b="1" dirty="0" smtClean="0">
              <a:effectLst>
                <a:outerShdw blurRad="38100" dist="38100" dir="2700000" algn="tl">
                  <a:srgbClr val="000000">
                    <a:alpha val="43137"/>
                  </a:srgbClr>
                </a:outerShdw>
              </a:effectLst>
              <a:latin typeface="標楷體" pitchFamily="65" charset="-120"/>
              <a:ea typeface="標楷體" pitchFamily="65" charset="-120"/>
            </a:endParaRPr>
          </a:p>
          <a:p>
            <a:pPr>
              <a:buFont typeface="Wingdings" pitchFamily="2" charset="2"/>
              <a:buChar char="u"/>
            </a:pPr>
            <a:r>
              <a:rPr lang="zh-TW" altLang="en-US" sz="2400" dirty="0" smtClean="0">
                <a:solidFill>
                  <a:srgbClr val="FF0000"/>
                </a:solidFill>
                <a:latin typeface="標楷體" pitchFamily="65" charset="-120"/>
                <a:ea typeface="標楷體" pitchFamily="65" charset="-120"/>
              </a:rPr>
              <a:t>祁述裕</a:t>
            </a:r>
            <a:r>
              <a:rPr lang="en-US" altLang="zh-TW" sz="2400" dirty="0" smtClean="0">
                <a:solidFill>
                  <a:srgbClr val="FF0000"/>
                </a:solidFill>
                <a:latin typeface="標楷體" pitchFamily="65" charset="-120"/>
                <a:ea typeface="標楷體" pitchFamily="65" charset="-120"/>
              </a:rPr>
              <a:t>-</a:t>
            </a:r>
            <a:r>
              <a:rPr lang="zh-TW" altLang="en-US" sz="2400" dirty="0" smtClean="0">
                <a:latin typeface="標楷體" pitchFamily="65" charset="-120"/>
                <a:ea typeface="標楷體" pitchFamily="65" charset="-120"/>
              </a:rPr>
              <a:t>認為文化產業集群是指在地理位置上相對集中，由具有相關性的文化企業、</a:t>
            </a:r>
            <a:r>
              <a:rPr lang="en-US" sz="2400" dirty="0" err="1" smtClean="0">
                <a:latin typeface="標楷體" pitchFamily="65" charset="-120"/>
                <a:ea typeface="標楷體" pitchFamily="65" charset="-120"/>
              </a:rPr>
              <a:t>金融機構</a:t>
            </a:r>
            <a:r>
              <a:rPr lang="zh-TW" altLang="en-US" sz="2400" dirty="0" smtClean="0">
                <a:latin typeface="標楷體" pitchFamily="65" charset="-120"/>
                <a:ea typeface="標楷體" pitchFamily="65" charset="-120"/>
              </a:rPr>
              <a:t>等組成的</a:t>
            </a:r>
            <a:r>
              <a:rPr lang="en-US" sz="2400" dirty="0" err="1" smtClean="0">
                <a:latin typeface="標楷體" pitchFamily="65" charset="-120"/>
                <a:ea typeface="標楷體" pitchFamily="65" charset="-120"/>
              </a:rPr>
              <a:t>群體</a:t>
            </a:r>
            <a:r>
              <a:rPr lang="en-US" sz="2400" dirty="0" smtClean="0">
                <a:latin typeface="標楷體" pitchFamily="65" charset="-120"/>
                <a:ea typeface="標楷體" pitchFamily="65" charset="-120"/>
              </a:rPr>
              <a:t>。</a:t>
            </a:r>
          </a:p>
          <a:p>
            <a:pPr>
              <a:buFont typeface="Wingdings" pitchFamily="2" charset="2"/>
              <a:buChar char="u"/>
            </a:pPr>
            <a:r>
              <a:rPr lang="zh-TW" altLang="en-US" sz="2400" dirty="0" smtClean="0">
                <a:solidFill>
                  <a:srgbClr val="FF3300"/>
                </a:solidFill>
                <a:latin typeface="標楷體" pitchFamily="65" charset="-120"/>
                <a:ea typeface="標楷體" pitchFamily="65" charset="-120"/>
              </a:rPr>
              <a:t>向勇、康小明</a:t>
            </a:r>
            <a:r>
              <a:rPr lang="en-US" altLang="zh-TW" sz="2400" dirty="0" smtClean="0">
                <a:solidFill>
                  <a:srgbClr val="FF3300"/>
                </a:solidFill>
                <a:latin typeface="標楷體" pitchFamily="65" charset="-120"/>
                <a:ea typeface="標楷體" pitchFamily="65" charset="-120"/>
              </a:rPr>
              <a:t>-</a:t>
            </a:r>
          </a:p>
          <a:p>
            <a:r>
              <a:rPr lang="zh-TW" altLang="en-US" sz="2400" dirty="0" smtClean="0">
                <a:latin typeface="標楷體" pitchFamily="65" charset="-120"/>
                <a:ea typeface="標楷體" pitchFamily="65" charset="-120"/>
              </a:rPr>
              <a:t>  認為文化產業集群就是在文化產業領域中</a:t>
            </a:r>
            <a:r>
              <a:rPr lang="en-US"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通常以</a:t>
            </a:r>
            <a:r>
              <a:rPr lang="en-US" sz="2400" dirty="0" err="1" smtClean="0">
                <a:latin typeface="標楷體" pitchFamily="65" charset="-120"/>
                <a:ea typeface="標楷體" pitchFamily="65" charset="-120"/>
              </a:rPr>
              <a:t>傳媒產業</a:t>
            </a:r>
            <a:r>
              <a:rPr lang="zh-TW" altLang="en-US" sz="2400" dirty="0" smtClean="0">
                <a:latin typeface="標楷體" pitchFamily="65" charset="-120"/>
                <a:ea typeface="標楷體" pitchFamily="65" charset="-120"/>
              </a:rPr>
              <a:t>為核心</a:t>
            </a:r>
            <a:r>
              <a:rPr lang="en-US"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，大量聯繫密切的文化產業企業以及相關支撐機構</a:t>
            </a:r>
            <a:r>
              <a:rPr lang="en-US"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包括研究機構</a:t>
            </a:r>
            <a:r>
              <a:rPr lang="en-US"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在空間上集聚，並將文化產業集群劃分為核心文化產業集群、外圍文化產業集群和相關支撐機構等。</a:t>
            </a:r>
            <a:endParaRPr lang="en-US" altLang="zh-TW" sz="2400" dirty="0" smtClean="0">
              <a:latin typeface="標楷體" pitchFamily="65" charset="-120"/>
              <a:ea typeface="標楷體" pitchFamily="65" charset="-120"/>
            </a:endParaRPr>
          </a:p>
          <a:p>
            <a:pPr>
              <a:buFont typeface="Wingdings" pitchFamily="2" charset="2"/>
              <a:buChar char="u"/>
            </a:pPr>
            <a:r>
              <a:rPr lang="zh-TW" altLang="en-US" sz="2400" dirty="0" smtClean="0">
                <a:solidFill>
                  <a:srgbClr val="FF3300"/>
                </a:solidFill>
                <a:latin typeface="標楷體" pitchFamily="65" charset="-120"/>
                <a:ea typeface="標楷體" pitchFamily="65" charset="-120"/>
              </a:rPr>
              <a:t>歐陽友權</a:t>
            </a:r>
            <a:r>
              <a:rPr lang="en-US" altLang="zh-TW" sz="2400" dirty="0" smtClean="0">
                <a:solidFill>
                  <a:srgbClr val="FF3300"/>
                </a:solidFill>
                <a:latin typeface="標楷體" pitchFamily="65" charset="-120"/>
                <a:ea typeface="標楷體" pitchFamily="65" charset="-120"/>
              </a:rPr>
              <a:t>-</a:t>
            </a:r>
            <a:r>
              <a:rPr lang="zh-TW" altLang="en-US" sz="2400" dirty="0" smtClean="0">
                <a:latin typeface="標楷體" pitchFamily="65" charset="-120"/>
                <a:ea typeface="標楷體" pitchFamily="65" charset="-120"/>
              </a:rPr>
              <a:t>認為文化產業集群是指相互關聯的多個文化企業或機構共處一個文化區域，形成產業組合、互補與合作，以產生孵化效應和整體輻射力的文化企業群落。</a:t>
            </a:r>
            <a:endParaRPr lang="en-US" altLang="zh-TW" sz="2400" b="1" dirty="0" smtClean="0">
              <a:effectLst>
                <a:outerShdw blurRad="38100" dist="38100" dir="2700000" algn="tl">
                  <a:srgbClr val="000000">
                    <a:alpha val="43137"/>
                  </a:srgbClr>
                </a:outerShdw>
              </a:effectLst>
              <a:latin typeface="標楷體" pitchFamily="65" charset="-120"/>
              <a:ea typeface="標楷體" pitchFamily="65" charset="-120"/>
            </a:endParaRPr>
          </a:p>
          <a:p>
            <a:endParaRPr lang="zh-TW" altLang="en-US" sz="2400" b="1" dirty="0">
              <a:effectLst>
                <a:outerShdw blurRad="38100" dist="38100" dir="2700000" algn="tl">
                  <a:srgbClr val="000000">
                    <a:alpha val="43137"/>
                  </a:srgbClr>
                </a:outerShdw>
              </a:effectLst>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等腰三角形 8"/>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群組 11"/>
          <p:cNvGrpSpPr/>
          <p:nvPr/>
        </p:nvGrpSpPr>
        <p:grpSpPr>
          <a:xfrm>
            <a:off x="0" y="0"/>
            <a:ext cx="12192000" cy="1143000"/>
            <a:chOff x="0" y="0"/>
            <a:chExt cx="9144000" cy="1143000"/>
          </a:xfrm>
        </p:grpSpPr>
        <p:sp>
          <p:nvSpPr>
            <p:cNvPr id="13" name="矩形 12"/>
            <p:cNvSpPr/>
            <p:nvPr/>
          </p:nvSpPr>
          <p:spPr>
            <a:xfrm>
              <a:off x="0" y="0"/>
              <a:ext cx="9144000"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14" name="圓角矩形 13"/>
            <p:cNvSpPr/>
            <p:nvPr/>
          </p:nvSpPr>
          <p:spPr>
            <a:xfrm>
              <a:off x="2483275" y="127151"/>
              <a:ext cx="5821763"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latin typeface="微軟正黑體" panose="020B0604030504040204" pitchFamily="34" charset="-120"/>
                  <a:ea typeface="微軟正黑體" panose="020B0604030504040204" pitchFamily="34" charset="-120"/>
                </a:rPr>
                <a:t>    研究背景與動機                                          研究</a:t>
              </a:r>
              <a:r>
                <a:rPr lang="zh-TW" altLang="en-US" sz="2400" dirty="0">
                  <a:latin typeface="微軟正黑體" panose="020B0604030504040204" pitchFamily="34" charset="-120"/>
                  <a:ea typeface="微軟正黑體" panose="020B0604030504040204" pitchFamily="34" charset="-120"/>
                </a:rPr>
                <a:t>流程</a:t>
              </a:r>
              <a:endParaRPr lang="en-US" altLang="zh-TW" sz="2400" dirty="0">
                <a:latin typeface="微軟正黑體" panose="020B0604030504040204" pitchFamily="34" charset="-120"/>
                <a:ea typeface="微軟正黑體" panose="020B0604030504040204" pitchFamily="34" charset="-120"/>
              </a:endParaRPr>
            </a:p>
          </p:txBody>
        </p:sp>
        <p:sp>
          <p:nvSpPr>
            <p:cNvPr id="15" name="五邊形 14"/>
            <p:cNvSpPr/>
            <p:nvPr/>
          </p:nvSpPr>
          <p:spPr>
            <a:xfrm>
              <a:off x="4766989" y="127151"/>
              <a:ext cx="1823549"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smtClean="0">
                  <a:solidFill>
                    <a:schemeClr val="tx1"/>
                  </a:solidFill>
                  <a:latin typeface="微軟正黑體" panose="020B0604030504040204" pitchFamily="34" charset="-120"/>
                  <a:ea typeface="微軟正黑體" panose="020B0604030504040204" pitchFamily="34" charset="-120"/>
                </a:rPr>
                <a:t>研究問題</a:t>
              </a: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451950" y="248334"/>
              <a:ext cx="203132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壹、緒論</a:t>
              </a:r>
            </a:p>
          </p:txBody>
        </p:sp>
      </p:grpSp>
      <p:sp>
        <p:nvSpPr>
          <p:cNvPr id="17" name="圓角矩形 16"/>
          <p:cNvSpPr/>
          <p:nvPr/>
        </p:nvSpPr>
        <p:spPr>
          <a:xfrm>
            <a:off x="206958" y="1313645"/>
            <a:ext cx="7224152" cy="2704564"/>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lnSpc>
                <a:spcPts val="3000"/>
              </a:lnSpc>
              <a:buSzPct val="75000"/>
              <a:buFont typeface="Wingdings" panose="05000000000000000000" pitchFamily="2" charset="2"/>
              <a:buChar char="u"/>
            </a:pP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19" name="文字方塊 18"/>
          <p:cNvSpPr txBox="1"/>
          <p:nvPr/>
        </p:nvSpPr>
        <p:spPr>
          <a:xfrm>
            <a:off x="247686" y="1393906"/>
            <a:ext cx="6977363" cy="2831544"/>
          </a:xfrm>
          <a:prstGeom prst="rect">
            <a:avLst/>
          </a:prstGeom>
          <a:noFill/>
        </p:spPr>
        <p:txBody>
          <a:bodyPr wrap="square" rtlCol="0">
            <a:spAutoFit/>
          </a:bodyPr>
          <a:lstStyle/>
          <a:p>
            <a:r>
              <a:rPr lang="zh-TW" altLang="zh-TW" sz="2000" dirty="0" smtClean="0">
                <a:latin typeface="標楷體" pitchFamily="65" charset="-120"/>
                <a:ea typeface="標楷體" pitchFamily="65" charset="-120"/>
              </a:rPr>
              <a:t>台灣文創園區跟文創市集是在地居民與外地遊客，在閒暇或假日時間經常到訪從事遊憩活動的熱門地方，因此引發本專題研究欲暸解，遊客到此活動之動機，故本研究問題如下</a:t>
            </a:r>
            <a:r>
              <a:rPr lang="en-US" altLang="zh-TW" sz="2000" dirty="0" smtClean="0">
                <a:latin typeface="標楷體" pitchFamily="65" charset="-120"/>
                <a:ea typeface="標楷體" pitchFamily="65" charset="-120"/>
              </a:rPr>
              <a:t>:</a:t>
            </a:r>
          </a:p>
          <a:p>
            <a:r>
              <a:rPr lang="en-US" altLang="zh-TW" sz="2000" dirty="0" smtClean="0">
                <a:latin typeface="標楷體" pitchFamily="65" charset="-120"/>
                <a:ea typeface="標楷體" pitchFamily="65" charset="-120"/>
              </a:rPr>
              <a:t>1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在園區消費者體驗上有什麼差異</a:t>
            </a:r>
            <a:r>
              <a:rPr lang="en-US" altLang="zh-TW" sz="2000" dirty="0" smtClean="0">
                <a:latin typeface="標楷體" pitchFamily="65" charset="-120"/>
                <a:ea typeface="標楷體" pitchFamily="65" charset="-120"/>
              </a:rPr>
              <a:t>?</a:t>
            </a:r>
            <a:endParaRPr lang="zh-TW" altLang="zh-TW" sz="2000" dirty="0" smtClean="0">
              <a:latin typeface="標楷體" pitchFamily="65" charset="-120"/>
              <a:ea typeface="標楷體" pitchFamily="65" charset="-120"/>
            </a:endParaRPr>
          </a:p>
          <a:p>
            <a:r>
              <a:rPr lang="en-US" altLang="zh-TW" sz="2000" dirty="0" smtClean="0">
                <a:latin typeface="標楷體" pitchFamily="65" charset="-120"/>
                <a:ea typeface="標楷體" pitchFamily="65" charset="-120"/>
              </a:rPr>
              <a:t>2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在不同類型的園區消費者想要得到什麼利益</a:t>
            </a:r>
            <a:r>
              <a:rPr lang="en-US" altLang="zh-TW" sz="2000" dirty="0" smtClean="0">
                <a:latin typeface="標楷體" pitchFamily="65" charset="-120"/>
                <a:ea typeface="標楷體" pitchFamily="65" charset="-120"/>
              </a:rPr>
              <a:t>?</a:t>
            </a:r>
            <a:endParaRPr lang="zh-TW" altLang="zh-TW" sz="2000" dirty="0" smtClean="0">
              <a:latin typeface="標楷體" pitchFamily="65" charset="-120"/>
              <a:ea typeface="標楷體" pitchFamily="65" charset="-120"/>
            </a:endParaRPr>
          </a:p>
          <a:p>
            <a:r>
              <a:rPr lang="en-US" altLang="zh-TW" sz="2000" dirty="0" smtClean="0">
                <a:latin typeface="標楷體" pitchFamily="65" charset="-120"/>
                <a:ea typeface="標楷體" pitchFamily="65" charset="-120"/>
              </a:rPr>
              <a:t>3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在不同類型的園區消費者可以得到什麼利益</a:t>
            </a:r>
            <a:r>
              <a:rPr lang="en-US" altLang="zh-TW" sz="2000" dirty="0" smtClean="0">
                <a:latin typeface="標楷體" pitchFamily="65" charset="-120"/>
                <a:ea typeface="標楷體" pitchFamily="65" charset="-120"/>
              </a:rPr>
              <a:t>?</a:t>
            </a:r>
            <a:endParaRPr lang="zh-TW" altLang="zh-TW" sz="2000" dirty="0" smtClean="0">
              <a:latin typeface="標楷體" pitchFamily="65" charset="-120"/>
              <a:ea typeface="標楷體" pitchFamily="65" charset="-120"/>
            </a:endParaRPr>
          </a:p>
          <a:p>
            <a:r>
              <a:rPr lang="en-US" altLang="zh-TW" sz="2000" dirty="0" smtClean="0">
                <a:latin typeface="標楷體" pitchFamily="65" charset="-120"/>
                <a:ea typeface="標楷體" pitchFamily="65" charset="-120"/>
              </a:rPr>
              <a:t>4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這些體驗和利益可以給不同類型的園區什麼樣未來和發展方向</a:t>
            </a:r>
            <a:r>
              <a:rPr lang="en-US" altLang="zh-TW" sz="2000" dirty="0" smtClean="0">
                <a:latin typeface="標楷體" pitchFamily="65" charset="-120"/>
                <a:ea typeface="標楷體" pitchFamily="65" charset="-120"/>
              </a:rPr>
              <a:t>?</a:t>
            </a:r>
            <a:endParaRPr lang="zh-TW" altLang="zh-TW" sz="2000" dirty="0" smtClean="0">
              <a:latin typeface="標楷體" pitchFamily="65" charset="-120"/>
              <a:ea typeface="標楷體" pitchFamily="65" charset="-120"/>
            </a:endParaRPr>
          </a:p>
          <a:p>
            <a:endParaRPr lang="zh-TW" altLang="en-US" dirty="0"/>
          </a:p>
        </p:txBody>
      </p:sp>
      <p:sp>
        <p:nvSpPr>
          <p:cNvPr id="20" name="圓角矩形 19"/>
          <p:cNvSpPr/>
          <p:nvPr/>
        </p:nvSpPr>
        <p:spPr>
          <a:xfrm>
            <a:off x="5151142" y="4018208"/>
            <a:ext cx="6641204" cy="2839792"/>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lnSpc>
                <a:spcPts val="3000"/>
              </a:lnSpc>
              <a:buSzPct val="75000"/>
              <a:buFont typeface="Wingdings" panose="05000000000000000000" pitchFamily="2" charset="2"/>
              <a:buChar char="u"/>
            </a:pP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21" name="矩形 20"/>
          <p:cNvSpPr/>
          <p:nvPr/>
        </p:nvSpPr>
        <p:spPr>
          <a:xfrm>
            <a:off x="5488241" y="4100469"/>
            <a:ext cx="6096000" cy="2554545"/>
          </a:xfrm>
          <a:prstGeom prst="rect">
            <a:avLst/>
          </a:prstGeom>
        </p:spPr>
        <p:txBody>
          <a:bodyPr>
            <a:spAutoFit/>
          </a:bodyPr>
          <a:lstStyle/>
          <a:p>
            <a:r>
              <a:rPr lang="zh-TW" altLang="zh-TW" sz="2000" dirty="0" smtClean="0">
                <a:latin typeface="標楷體" pitchFamily="65" charset="-120"/>
                <a:ea typeface="標楷體" pitchFamily="65" charset="-120"/>
              </a:rPr>
              <a:t>綜合以上之背景、動機與研究問題提出本專題研究目的如下：</a:t>
            </a:r>
          </a:p>
          <a:p>
            <a:r>
              <a:rPr lang="en-US" altLang="zh-TW" sz="2000" dirty="0" smtClean="0">
                <a:latin typeface="標楷體" pitchFamily="65" charset="-120"/>
                <a:ea typeface="標楷體" pitchFamily="65" charset="-120"/>
              </a:rPr>
              <a:t>1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了解消費這在不同類型的文創園區對體驗的差異</a:t>
            </a:r>
          </a:p>
          <a:p>
            <a:r>
              <a:rPr lang="en-US" altLang="zh-TW" sz="2000" dirty="0" smtClean="0">
                <a:latin typeface="標楷體" pitchFamily="65" charset="-120"/>
                <a:ea typeface="標楷體" pitchFamily="65" charset="-120"/>
              </a:rPr>
              <a:t>2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了解消費者在不同類型的文創園區消費者利益上的差異</a:t>
            </a:r>
          </a:p>
          <a:p>
            <a:r>
              <a:rPr lang="en-US" altLang="zh-TW" sz="2000" dirty="0" smtClean="0">
                <a:latin typeface="標楷體" pitchFamily="65" charset="-120"/>
                <a:ea typeface="標楷體" pitchFamily="65" charset="-120"/>
              </a:rPr>
              <a:t>3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了解消費者在不同類型的文創園區的體驗與利益對遊覽意願影響</a:t>
            </a:r>
          </a:p>
          <a:p>
            <a:r>
              <a:rPr lang="en-US" altLang="zh-TW" sz="2000" dirty="0" smtClean="0">
                <a:latin typeface="標楷體" pitchFamily="65" charset="-120"/>
                <a:ea typeface="標楷體" pitchFamily="65" charset="-120"/>
              </a:rPr>
              <a:t>4 </a:t>
            </a:r>
            <a:r>
              <a:rPr lang="zh-TW" altLang="en-US" sz="2000" dirty="0" smtClean="0">
                <a:latin typeface="標楷體" pitchFamily="65" charset="-120"/>
                <a:ea typeface="標楷體" pitchFamily="65" charset="-120"/>
              </a:rPr>
              <a:t>、</a:t>
            </a:r>
            <a:r>
              <a:rPr lang="zh-TW" altLang="zh-TW" sz="2000" dirty="0" smtClean="0">
                <a:latin typeface="標楷體" pitchFamily="65" charset="-120"/>
                <a:ea typeface="標楷體" pitchFamily="65" charset="-120"/>
              </a:rPr>
              <a:t>針對消費者體驗與利益提供不同類型發展的建議</a:t>
            </a:r>
          </a:p>
        </p:txBody>
      </p:sp>
    </p:spTree>
    <p:extLst>
      <p:ext uri="{BB962C8B-B14F-4D97-AF65-F5344CB8AC3E}">
        <p14:creationId xmlns="" xmlns:p14="http://schemas.microsoft.com/office/powerpoint/2010/main" val="9087178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31"/>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群組 8"/>
          <p:cNvGrpSpPr/>
          <p:nvPr/>
        </p:nvGrpSpPr>
        <p:grpSpPr>
          <a:xfrm>
            <a:off x="0" y="0"/>
            <a:ext cx="12192000" cy="1143000"/>
            <a:chOff x="0" y="0"/>
            <a:chExt cx="9144000" cy="1143000"/>
          </a:xfrm>
        </p:grpSpPr>
        <p:sp>
          <p:nvSpPr>
            <p:cNvPr id="10" name="矩形 9"/>
            <p:cNvSpPr/>
            <p:nvPr/>
          </p:nvSpPr>
          <p:spPr>
            <a:xfrm>
              <a:off x="0" y="0"/>
              <a:ext cx="9144000"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11" name="圓角矩形 10"/>
            <p:cNvSpPr/>
            <p:nvPr/>
          </p:nvSpPr>
          <p:spPr>
            <a:xfrm>
              <a:off x="2483275" y="127151"/>
              <a:ext cx="5821763"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latin typeface="微軟正黑體" panose="020B0604030504040204" pitchFamily="34" charset="-120"/>
                  <a:ea typeface="微軟正黑體" panose="020B0604030504040204" pitchFamily="34" charset="-120"/>
                </a:rPr>
                <a:t>     研究</a:t>
              </a:r>
              <a:r>
                <a:rPr lang="zh-TW" altLang="en-US" sz="2400" dirty="0">
                  <a:latin typeface="微軟正黑體" panose="020B0604030504040204" pitchFamily="34" charset="-120"/>
                  <a:ea typeface="微軟正黑體" panose="020B0604030504040204" pitchFamily="34" charset="-120"/>
                </a:rPr>
                <a:t>背景與</a:t>
              </a:r>
              <a:r>
                <a:rPr lang="zh-TW" altLang="en-US" sz="2400" dirty="0" smtClean="0">
                  <a:latin typeface="微軟正黑體" panose="020B0604030504040204" pitchFamily="34" charset="-120"/>
                  <a:ea typeface="微軟正黑體" panose="020B0604030504040204" pitchFamily="34" charset="-120"/>
                </a:rPr>
                <a:t>動機 </a:t>
              </a:r>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 研究目的</a:t>
              </a:r>
              <a:endParaRPr lang="en-US" altLang="zh-TW" sz="2400" dirty="0">
                <a:latin typeface="微軟正黑體" panose="020B0604030504040204" pitchFamily="34" charset="-120"/>
                <a:ea typeface="微軟正黑體" panose="020B0604030504040204" pitchFamily="34" charset="-120"/>
              </a:endParaRPr>
            </a:p>
          </p:txBody>
        </p:sp>
        <p:sp>
          <p:nvSpPr>
            <p:cNvPr id="12" name="五邊形 11"/>
            <p:cNvSpPr/>
            <p:nvPr/>
          </p:nvSpPr>
          <p:spPr>
            <a:xfrm>
              <a:off x="5973318" y="127151"/>
              <a:ext cx="1904238"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研究流程</a:t>
              </a:r>
            </a:p>
          </p:txBody>
        </p:sp>
        <p:sp>
          <p:nvSpPr>
            <p:cNvPr id="13" name="文字方塊 12"/>
            <p:cNvSpPr txBox="1"/>
            <p:nvPr/>
          </p:nvSpPr>
          <p:spPr>
            <a:xfrm>
              <a:off x="451950" y="226068"/>
              <a:ext cx="2031325" cy="646332"/>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壹、緒論</a:t>
              </a:r>
            </a:p>
          </p:txBody>
        </p:sp>
      </p:grpSp>
      <p:sp>
        <p:nvSpPr>
          <p:cNvPr id="2" name="矩形 1"/>
          <p:cNvSpPr/>
          <p:nvPr/>
        </p:nvSpPr>
        <p:spPr>
          <a:xfrm>
            <a:off x="583249" y="1481070"/>
            <a:ext cx="2917840" cy="92403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solidFill>
                  <a:schemeClr val="accent1">
                    <a:lumMod val="50000"/>
                  </a:schemeClr>
                </a:solidFill>
                <a:latin typeface="標楷體" pitchFamily="65" charset="-120"/>
                <a:ea typeface="標楷體" pitchFamily="65" charset="-120"/>
              </a:rPr>
              <a:t>確認研究主題</a:t>
            </a:r>
            <a:endParaRPr lang="zh-TW" altLang="en-US" sz="2800" dirty="0">
              <a:solidFill>
                <a:schemeClr val="accent1">
                  <a:lumMod val="50000"/>
                </a:schemeClr>
              </a:solidFill>
              <a:latin typeface="標楷體" pitchFamily="65" charset="-120"/>
              <a:ea typeface="標楷體" pitchFamily="65" charset="-120"/>
            </a:endParaRPr>
          </a:p>
        </p:txBody>
      </p:sp>
      <p:sp>
        <p:nvSpPr>
          <p:cNvPr id="14" name="矩形 13"/>
          <p:cNvSpPr/>
          <p:nvPr/>
        </p:nvSpPr>
        <p:spPr>
          <a:xfrm>
            <a:off x="4320608" y="1468191"/>
            <a:ext cx="2917840" cy="911153"/>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solidFill>
                  <a:schemeClr val="accent1">
                    <a:lumMod val="50000"/>
                  </a:schemeClr>
                </a:solidFill>
                <a:latin typeface="標楷體" pitchFamily="65" charset="-120"/>
                <a:ea typeface="標楷體" pitchFamily="65" charset="-120"/>
              </a:rPr>
              <a:t>探討相關文獻</a:t>
            </a:r>
            <a:endParaRPr lang="zh-TW" altLang="zh-TW" sz="2800" dirty="0" smtClean="0">
              <a:solidFill>
                <a:schemeClr val="accent1">
                  <a:lumMod val="50000"/>
                </a:schemeClr>
              </a:solidFill>
              <a:latin typeface="標楷體" pitchFamily="65" charset="-120"/>
              <a:ea typeface="標楷體" pitchFamily="65" charset="-120"/>
            </a:endParaRPr>
          </a:p>
        </p:txBody>
      </p:sp>
      <p:sp>
        <p:nvSpPr>
          <p:cNvPr id="15" name="矩形 14"/>
          <p:cNvSpPr/>
          <p:nvPr/>
        </p:nvSpPr>
        <p:spPr>
          <a:xfrm>
            <a:off x="8148120" y="1481070"/>
            <a:ext cx="2917840" cy="872517"/>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solidFill>
                  <a:schemeClr val="accent1">
                    <a:lumMod val="50000"/>
                  </a:schemeClr>
                </a:solidFill>
                <a:latin typeface="標楷體" pitchFamily="65" charset="-120"/>
                <a:ea typeface="標楷體" pitchFamily="65" charset="-120"/>
              </a:rPr>
              <a:t>建立研究架構與方法</a:t>
            </a:r>
            <a:endParaRPr lang="en-US" altLang="zh-TW" sz="2800" dirty="0" smtClean="0">
              <a:solidFill>
                <a:schemeClr val="accent1">
                  <a:lumMod val="50000"/>
                </a:schemeClr>
              </a:solidFill>
              <a:latin typeface="標楷體" pitchFamily="65" charset="-120"/>
              <a:ea typeface="標楷體" pitchFamily="65" charset="-120"/>
            </a:endParaRPr>
          </a:p>
        </p:txBody>
      </p:sp>
      <p:sp>
        <p:nvSpPr>
          <p:cNvPr id="16" name="矩形 15"/>
          <p:cNvSpPr/>
          <p:nvPr/>
        </p:nvSpPr>
        <p:spPr>
          <a:xfrm>
            <a:off x="8208884" y="2924832"/>
            <a:ext cx="2917840" cy="1003223"/>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zh-TW" sz="2800" dirty="0" smtClean="0">
                <a:solidFill>
                  <a:schemeClr val="accent1">
                    <a:lumMod val="50000"/>
                  </a:schemeClr>
                </a:solidFill>
                <a:latin typeface="標楷體" pitchFamily="65" charset="-120"/>
                <a:ea typeface="標楷體" pitchFamily="65" charset="-120"/>
              </a:rPr>
              <a:t>確定研究對象與範圍</a:t>
            </a:r>
          </a:p>
        </p:txBody>
      </p:sp>
      <p:sp>
        <p:nvSpPr>
          <p:cNvPr id="17" name="矩形 16"/>
          <p:cNvSpPr/>
          <p:nvPr/>
        </p:nvSpPr>
        <p:spPr>
          <a:xfrm>
            <a:off x="4407014" y="4343146"/>
            <a:ext cx="2917840" cy="75895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zh-TW" sz="2800" dirty="0" smtClean="0">
                <a:solidFill>
                  <a:schemeClr val="accent1">
                    <a:lumMod val="50000"/>
                  </a:schemeClr>
                </a:solidFill>
                <a:latin typeface="標楷體" pitchFamily="65" charset="-120"/>
                <a:ea typeface="標楷體" pitchFamily="65" charset="-120"/>
              </a:rPr>
              <a:t>結論與建議</a:t>
            </a:r>
          </a:p>
        </p:txBody>
      </p:sp>
      <p:sp>
        <p:nvSpPr>
          <p:cNvPr id="18" name="矩形 17"/>
          <p:cNvSpPr/>
          <p:nvPr/>
        </p:nvSpPr>
        <p:spPr>
          <a:xfrm>
            <a:off x="566479" y="2781837"/>
            <a:ext cx="2917840" cy="901948"/>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zh-TW" sz="2800" dirty="0" smtClean="0">
                <a:solidFill>
                  <a:schemeClr val="accent1">
                    <a:lumMod val="50000"/>
                  </a:schemeClr>
                </a:solidFill>
                <a:latin typeface="標楷體" pitchFamily="65" charset="-120"/>
                <a:ea typeface="標楷體" pitchFamily="65" charset="-120"/>
              </a:rPr>
              <a:t>發放正式問卷及回收</a:t>
            </a:r>
          </a:p>
        </p:txBody>
      </p:sp>
      <p:sp>
        <p:nvSpPr>
          <p:cNvPr id="19" name="矩形 18"/>
          <p:cNvSpPr/>
          <p:nvPr/>
        </p:nvSpPr>
        <p:spPr>
          <a:xfrm>
            <a:off x="566479" y="4343146"/>
            <a:ext cx="2917840" cy="75895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zh-TW" sz="2800" dirty="0" smtClean="0">
                <a:solidFill>
                  <a:schemeClr val="accent1">
                    <a:lumMod val="50000"/>
                  </a:schemeClr>
                </a:solidFill>
                <a:latin typeface="標楷體" pitchFamily="65" charset="-120"/>
                <a:ea typeface="標楷體" pitchFamily="65" charset="-120"/>
              </a:rPr>
              <a:t>資料彙整與分析</a:t>
            </a:r>
          </a:p>
        </p:txBody>
      </p:sp>
      <p:sp>
        <p:nvSpPr>
          <p:cNvPr id="20" name="矩形 19"/>
          <p:cNvSpPr/>
          <p:nvPr/>
        </p:nvSpPr>
        <p:spPr>
          <a:xfrm>
            <a:off x="4359245" y="2756079"/>
            <a:ext cx="2917840" cy="927706"/>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solidFill>
                  <a:schemeClr val="accent1">
                    <a:lumMod val="50000"/>
                  </a:schemeClr>
                </a:solidFill>
                <a:latin typeface="標楷體" pitchFamily="65" charset="-120"/>
                <a:ea typeface="標楷體" pitchFamily="65" charset="-120"/>
              </a:rPr>
              <a:t>編輯</a:t>
            </a:r>
            <a:r>
              <a:rPr lang="zh-TW" altLang="zh-TW" sz="2800" dirty="0" smtClean="0">
                <a:solidFill>
                  <a:schemeClr val="accent1">
                    <a:lumMod val="50000"/>
                  </a:schemeClr>
                </a:solidFill>
                <a:latin typeface="標楷體" pitchFamily="65" charset="-120"/>
                <a:ea typeface="標楷體" pitchFamily="65" charset="-120"/>
              </a:rPr>
              <a:t>正式問卷</a:t>
            </a:r>
          </a:p>
        </p:txBody>
      </p:sp>
      <p:sp>
        <p:nvSpPr>
          <p:cNvPr id="3" name="向右箭號 2"/>
          <p:cNvSpPr/>
          <p:nvPr/>
        </p:nvSpPr>
        <p:spPr>
          <a:xfrm>
            <a:off x="7416178" y="1819298"/>
            <a:ext cx="557784" cy="309626"/>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向右箭號 22"/>
          <p:cNvSpPr/>
          <p:nvPr/>
        </p:nvSpPr>
        <p:spPr>
          <a:xfrm>
            <a:off x="3662369" y="1819298"/>
            <a:ext cx="557784" cy="309626"/>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向右箭號 24"/>
          <p:cNvSpPr/>
          <p:nvPr/>
        </p:nvSpPr>
        <p:spPr>
          <a:xfrm rot="10800000">
            <a:off x="7448918" y="3171444"/>
            <a:ext cx="557784" cy="309626"/>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向右箭號 25"/>
          <p:cNvSpPr/>
          <p:nvPr/>
        </p:nvSpPr>
        <p:spPr>
          <a:xfrm rot="10800000">
            <a:off x="3656152" y="3149496"/>
            <a:ext cx="557784" cy="309626"/>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向右箭號 27"/>
          <p:cNvSpPr/>
          <p:nvPr/>
        </p:nvSpPr>
        <p:spPr>
          <a:xfrm>
            <a:off x="3667648" y="4567809"/>
            <a:ext cx="557784" cy="309626"/>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向右箭號 28"/>
          <p:cNvSpPr/>
          <p:nvPr/>
        </p:nvSpPr>
        <p:spPr>
          <a:xfrm rot="5400000">
            <a:off x="1742566" y="3887948"/>
            <a:ext cx="428499" cy="287401"/>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向右箭號 29"/>
          <p:cNvSpPr/>
          <p:nvPr/>
        </p:nvSpPr>
        <p:spPr>
          <a:xfrm rot="5400000">
            <a:off x="9389673" y="2496942"/>
            <a:ext cx="449581" cy="276916"/>
          </a:xfrm>
          <a:prstGeom prst="rightArrow">
            <a:avLst>
              <a:gd name="adj1" fmla="val 50001"/>
              <a:gd name="adj2"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38343893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內容版面配置區 2"/>
          <p:cNvSpPr>
            <a:spLocks noGrp="1"/>
          </p:cNvSpPr>
          <p:nvPr>
            <p:ph idx="1"/>
          </p:nvPr>
        </p:nvSpPr>
        <p:spPr>
          <a:xfrm>
            <a:off x="4239005" y="764920"/>
            <a:ext cx="5716363" cy="5546980"/>
          </a:xfrm>
        </p:spPr>
        <p:txBody>
          <a:bodyPr>
            <a:normAutofit/>
          </a:bodyPr>
          <a:lstStyle/>
          <a:p>
            <a:pPr marL="0" indent="0">
              <a:buNone/>
            </a:pPr>
            <a:endParaRPr lang="en-US" altLang="zh-TW" sz="8000" dirty="0" smtClean="0">
              <a:latin typeface="微軟正黑體" panose="020B0604030504040204" pitchFamily="34" charset="-120"/>
              <a:ea typeface="微軟正黑體" panose="020B0604030504040204" pitchFamily="34" charset="-120"/>
            </a:endParaRPr>
          </a:p>
          <a:p>
            <a:pPr marL="0" indent="0">
              <a:buNone/>
            </a:pPr>
            <a:endParaRPr lang="en-US" altLang="zh-TW" sz="6000" dirty="0" smtClean="0">
              <a:latin typeface="微軟正黑體" panose="020B0604030504040204" pitchFamily="34" charset="-120"/>
              <a:ea typeface="微軟正黑體" panose="020B0604030504040204" pitchFamily="34" charset="-120"/>
            </a:endParaRPr>
          </a:p>
          <a:p>
            <a:pPr marL="0" indent="0">
              <a:buNone/>
            </a:pPr>
            <a:r>
              <a:rPr lang="zh-TW" altLang="zh-TW" sz="4000" dirty="0" smtClean="0">
                <a:latin typeface="微軟正黑體" panose="020B0604030504040204" pitchFamily="34" charset="-120"/>
                <a:ea typeface="微軟正黑體" panose="020B0604030504040204" pitchFamily="34" charset="-120"/>
              </a:rPr>
              <a:t>文創園區的定義</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zh-TW" sz="4000" dirty="0" smtClean="0">
                <a:latin typeface="微軟正黑體" panose="020B0604030504040204" pitchFamily="34" charset="-120"/>
                <a:ea typeface="微軟正黑體" panose="020B0604030504040204" pitchFamily="34" charset="-120"/>
              </a:rPr>
              <a:t>文創園區的分類與活動</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zh-TW" sz="4000" dirty="0" smtClean="0">
                <a:latin typeface="微軟正黑體" panose="020B0604030504040204" pitchFamily="34" charset="-120"/>
                <a:ea typeface="微軟正黑體" panose="020B0604030504040204" pitchFamily="34" charset="-120"/>
              </a:rPr>
              <a:t>消費者體驗與體驗行銷</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zh-TW" sz="4000" dirty="0" smtClean="0">
                <a:latin typeface="微軟正黑體" panose="020B0604030504040204" pitchFamily="34" charset="-120"/>
                <a:ea typeface="微軟正黑體" panose="020B0604030504040204" pitchFamily="34" charset="-120"/>
              </a:rPr>
              <a:t>消費者利益</a:t>
            </a:r>
            <a:endParaRPr lang="en-US" altLang="zh-TW" sz="4000" dirty="0" smtClean="0">
              <a:latin typeface="微軟正黑體" panose="020B0604030504040204" pitchFamily="34" charset="-120"/>
              <a:ea typeface="微軟正黑體" panose="020B0604030504040204" pitchFamily="34" charset="-120"/>
            </a:endParaRPr>
          </a:p>
        </p:txBody>
      </p:sp>
      <p:sp>
        <p:nvSpPr>
          <p:cNvPr id="7" name="等於 6"/>
          <p:cNvSpPr/>
          <p:nvPr/>
        </p:nvSpPr>
        <p:spPr>
          <a:xfrm rot="5400000">
            <a:off x="3892296" y="3241548"/>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8" name="等於 7"/>
          <p:cNvSpPr/>
          <p:nvPr/>
        </p:nvSpPr>
        <p:spPr>
          <a:xfrm rot="5400000">
            <a:off x="3909822" y="456196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9" name="等於 8"/>
          <p:cNvSpPr/>
          <p:nvPr/>
        </p:nvSpPr>
        <p:spPr>
          <a:xfrm rot="5400000">
            <a:off x="9182873" y="456196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0" name="等於 9"/>
          <p:cNvSpPr/>
          <p:nvPr/>
        </p:nvSpPr>
        <p:spPr>
          <a:xfrm rot="5400000">
            <a:off x="3909822" y="3903726"/>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等於 10"/>
          <p:cNvSpPr/>
          <p:nvPr/>
        </p:nvSpPr>
        <p:spPr>
          <a:xfrm rot="5400000">
            <a:off x="9169994" y="3826453"/>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等於 11"/>
          <p:cNvSpPr/>
          <p:nvPr/>
        </p:nvSpPr>
        <p:spPr>
          <a:xfrm rot="5400000">
            <a:off x="7696531" y="3234984"/>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6" name="文字方塊 15"/>
          <p:cNvSpPr txBox="1"/>
          <p:nvPr/>
        </p:nvSpPr>
        <p:spPr>
          <a:xfrm>
            <a:off x="2389687" y="1152668"/>
            <a:ext cx="3262432" cy="1015663"/>
          </a:xfrm>
          <a:prstGeom prst="rect">
            <a:avLst/>
          </a:prstGeom>
          <a:noFill/>
        </p:spPr>
        <p:txBody>
          <a:bodyPr wrap="none" rtlCol="0">
            <a:spAutoFit/>
          </a:bodyPr>
          <a:lstStyle/>
          <a:p>
            <a:r>
              <a:rPr lang="zh-TW" altLang="en-US" sz="6000" dirty="0" smtClean="0">
                <a:latin typeface="微軟正黑體" panose="020B0604030504040204" pitchFamily="34" charset="-120"/>
                <a:ea typeface="微軟正黑體" panose="020B0604030504040204" pitchFamily="34" charset="-120"/>
              </a:rPr>
              <a:t>文獻</a:t>
            </a:r>
            <a:r>
              <a:rPr lang="zh-TW" altLang="en-US" sz="6000" dirty="0">
                <a:latin typeface="微軟正黑體" panose="020B0604030504040204" pitchFamily="34" charset="-120"/>
                <a:ea typeface="微軟正黑體" panose="020B0604030504040204" pitchFamily="34" charset="-120"/>
              </a:rPr>
              <a:t>探討</a:t>
            </a:r>
          </a:p>
        </p:txBody>
      </p:sp>
      <p:sp>
        <p:nvSpPr>
          <p:cNvPr id="21" name="等於 20"/>
          <p:cNvSpPr/>
          <p:nvPr/>
        </p:nvSpPr>
        <p:spPr>
          <a:xfrm rot="5400000">
            <a:off x="3907675" y="5152249"/>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2" name="等於 21"/>
          <p:cNvSpPr/>
          <p:nvPr/>
        </p:nvSpPr>
        <p:spPr>
          <a:xfrm rot="5400000">
            <a:off x="6682225" y="517800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pic>
        <p:nvPicPr>
          <p:cNvPr id="17410" name="Picture 2" descr="http://pic7.nipic.com/20100613/5172659_171723011805_2.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1972" y="2253803"/>
            <a:ext cx="3544171" cy="4431296"/>
          </a:xfrm>
          <a:prstGeom prst="rect">
            <a:avLst/>
          </a:prstGeom>
          <a:noFill/>
        </p:spPr>
      </p:pic>
    </p:spTree>
    <p:extLst>
      <p:ext uri="{BB962C8B-B14F-4D97-AF65-F5344CB8AC3E}">
        <p14:creationId xmlns="" xmlns:p14="http://schemas.microsoft.com/office/powerpoint/2010/main" val="229440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等腰三角形 14"/>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群組 3"/>
          <p:cNvGrpSpPr/>
          <p:nvPr/>
        </p:nvGrpSpPr>
        <p:grpSpPr>
          <a:xfrm>
            <a:off x="0" y="0"/>
            <a:ext cx="12192000" cy="1143000"/>
            <a:chOff x="-74412" y="0"/>
            <a:chExt cx="9218412" cy="1143000"/>
          </a:xfrm>
        </p:grpSpPr>
        <p:sp>
          <p:nvSpPr>
            <p:cNvPr id="5" name="矩形 4"/>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6" name="圓角矩形 5"/>
            <p:cNvSpPr/>
            <p:nvPr/>
          </p:nvSpPr>
          <p:spPr>
            <a:xfrm>
              <a:off x="2202108" y="138243"/>
              <a:ext cx="6777300"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t>                             </a:t>
              </a:r>
              <a:endParaRPr lang="en-US" altLang="zh-TW" sz="2400" dirty="0">
                <a:latin typeface="微軟正黑體" panose="020B0604030504040204" pitchFamily="34" charset="-120"/>
                <a:ea typeface="微軟正黑體" panose="020B0604030504040204" pitchFamily="34" charset="-120"/>
              </a:endParaRPr>
            </a:p>
          </p:txBody>
        </p:sp>
        <p:sp>
          <p:nvSpPr>
            <p:cNvPr id="7" name="五邊形 6"/>
            <p:cNvSpPr/>
            <p:nvPr/>
          </p:nvSpPr>
          <p:spPr>
            <a:xfrm>
              <a:off x="2317823" y="164703"/>
              <a:ext cx="1426464" cy="839849"/>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solidFill>
                    <a:schemeClr val="tx1"/>
                  </a:solidFill>
                  <a:latin typeface="微軟正黑體" panose="020B0604030504040204" pitchFamily="34" charset="-120"/>
                  <a:ea typeface="微軟正黑體" panose="020B0604030504040204" pitchFamily="34" charset="-120"/>
                </a:rPr>
                <a:t>文創園區的定義</a:t>
              </a: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19431" y="224985"/>
              <a:ext cx="295465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貳、文獻探討</a:t>
              </a:r>
            </a:p>
          </p:txBody>
        </p:sp>
      </p:grpSp>
      <p:sp>
        <p:nvSpPr>
          <p:cNvPr id="16" name="矩形 15"/>
          <p:cNvSpPr/>
          <p:nvPr/>
        </p:nvSpPr>
        <p:spPr>
          <a:xfrm>
            <a:off x="7502553" y="153404"/>
            <a:ext cx="1723549" cy="830997"/>
          </a:xfrm>
          <a:prstGeom prst="rect">
            <a:avLst/>
          </a:prstGeom>
        </p:spPr>
        <p:txBody>
          <a:bodyPr wrap="non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消費者體驗</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與體驗行銷</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7" name="矩形 16"/>
          <p:cNvSpPr/>
          <p:nvPr/>
        </p:nvSpPr>
        <p:spPr>
          <a:xfrm>
            <a:off x="5388272" y="115911"/>
            <a:ext cx="1723549" cy="830997"/>
          </a:xfrm>
          <a:prstGeom prst="rect">
            <a:avLst/>
          </a:prstGeom>
        </p:spPr>
        <p:txBody>
          <a:bodyPr wrap="non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文創園區的</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分類與活動</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9702372" y="333707"/>
            <a:ext cx="1723549" cy="461665"/>
          </a:xfrm>
          <a:prstGeom prst="rect">
            <a:avLst/>
          </a:prstGeom>
        </p:spPr>
        <p:txBody>
          <a:bodyPr wrap="non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消費者利益</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62731" y="3185071"/>
            <a:ext cx="4396390" cy="902539"/>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文創園區的定義</a:t>
            </a:r>
            <a:endParaRPr kumimoji="0" lang="zh-TW" altLang="en-US" sz="2800" b="0" i="0" u="none" strike="noStrike" kern="1200" cap="none" spc="0" normalizeH="0" baseline="0" noProof="0" dirty="0">
              <a:ln>
                <a:noFill/>
              </a:ln>
              <a:solidFill>
                <a:prstClr val="black"/>
              </a:solidFill>
              <a:effectLst/>
              <a:uLnTx/>
              <a:uFillTx/>
              <a:latin typeface="標楷體" pitchFamily="65" charset="-120"/>
              <a:ea typeface="標楷體" pitchFamily="65" charset="-120"/>
            </a:endParaRPr>
          </a:p>
        </p:txBody>
      </p:sp>
      <p:cxnSp>
        <p:nvCxnSpPr>
          <p:cNvPr id="12" name="直線接點 11"/>
          <p:cNvCxnSpPr/>
          <p:nvPr/>
        </p:nvCxnSpPr>
        <p:spPr>
          <a:xfrm flipV="1">
            <a:off x="4022284" y="2249086"/>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3" name="直線接點 12"/>
          <p:cNvCxnSpPr/>
          <p:nvPr/>
        </p:nvCxnSpPr>
        <p:spPr>
          <a:xfrm flipV="1">
            <a:off x="4749449" y="1460960"/>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4" name="直線接點 13"/>
          <p:cNvCxnSpPr/>
          <p:nvPr/>
        </p:nvCxnSpPr>
        <p:spPr>
          <a:xfrm>
            <a:off x="5497461" y="1426984"/>
            <a:ext cx="3139995"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9" name="矩形 18"/>
          <p:cNvSpPr/>
          <p:nvPr/>
        </p:nvSpPr>
        <p:spPr>
          <a:xfrm>
            <a:off x="5300686" y="1800889"/>
            <a:ext cx="6375668" cy="707886"/>
          </a:xfrm>
          <a:prstGeom prst="rect">
            <a:avLst/>
          </a:prstGeom>
        </p:spPr>
        <p:txBody>
          <a:bodyPr wrap="square">
            <a:spAutoFit/>
          </a:bodyPr>
          <a:lstStyle/>
          <a:p>
            <a:pPr marL="342900" indent="-342900">
              <a:buFont typeface="Wingdings" panose="05000000000000000000" pitchFamily="2" charset="2"/>
              <a:buChar char="Ø"/>
              <a:defRPr/>
            </a:pPr>
            <a:r>
              <a:rPr lang="zh-TW" altLang="zh-TW" sz="2000" dirty="0" smtClean="0">
                <a:latin typeface="標楷體" pitchFamily="65" charset="-120"/>
                <a:ea typeface="標楷體" pitchFamily="65" charset="-120"/>
              </a:rPr>
              <a:t>文化創意產業，顧名思義，為結合了文化及創意的產業。</a:t>
            </a:r>
            <a:endParaRPr lang="zh-TW" altLang="zh-TW" sz="2000" dirty="0">
              <a:solidFill>
                <a:prstClr val="black"/>
              </a:solidFill>
              <a:latin typeface="標楷體" pitchFamily="65" charset="-120"/>
              <a:ea typeface="標楷體" pitchFamily="65" charset="-120"/>
            </a:endParaRPr>
          </a:p>
        </p:txBody>
      </p:sp>
      <p:sp>
        <p:nvSpPr>
          <p:cNvPr id="20" name="矩形 19"/>
          <p:cNvSpPr/>
          <p:nvPr/>
        </p:nvSpPr>
        <p:spPr>
          <a:xfrm>
            <a:off x="5257143" y="2670629"/>
            <a:ext cx="6564743" cy="3477875"/>
          </a:xfrm>
          <a:prstGeom prst="rect">
            <a:avLst/>
          </a:prstGeom>
        </p:spPr>
        <p:txBody>
          <a:bodyPr wrap="square">
            <a:spAutoFit/>
          </a:bodyPr>
          <a:lstStyle/>
          <a:p>
            <a:pPr marL="342900" indent="-342900">
              <a:buFont typeface="Wingdings" panose="05000000000000000000" pitchFamily="2" charset="2"/>
              <a:buChar char="Ø"/>
              <a:defRPr/>
            </a:pPr>
            <a:r>
              <a:rPr lang="zh-TW" altLang="zh-TW" sz="2000" dirty="0" smtClean="0">
                <a:latin typeface="標楷體" pitchFamily="65" charset="-120"/>
                <a:ea typeface="標楷體" pitchFamily="65" charset="-120"/>
              </a:rPr>
              <a:t>世界各國對文創產業之慣用名稱皆不同，目前未有一致性的定義，大致可彙整成 五大類型</a:t>
            </a: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r>
              <a:rPr lang="en-US" altLang="zh-TW" sz="2000" dirty="0" smtClean="0">
                <a:latin typeface="標楷體" pitchFamily="65" charset="-120"/>
                <a:ea typeface="標楷體" pitchFamily="65" charset="-120"/>
              </a:rPr>
              <a:t>1</a:t>
            </a:r>
            <a:r>
              <a:rPr lang="zh-TW" altLang="en-US" sz="2000" dirty="0" smtClean="0">
                <a:latin typeface="標楷體" pitchFamily="65" charset="-120"/>
                <a:ea typeface="標楷體" pitchFamily="65" charset="-120"/>
              </a:rPr>
              <a:t>、</a:t>
            </a:r>
            <a:r>
              <a:rPr lang="zh-TW" altLang="zh-TW" sz="2000" dirty="0" smtClean="0">
                <a:solidFill>
                  <a:srgbClr val="FF0000"/>
                </a:solidFill>
                <a:latin typeface="標楷體" pitchFamily="65" charset="-120"/>
                <a:ea typeface="標楷體" pitchFamily="65" charset="-120"/>
              </a:rPr>
              <a:t>文創產業</a:t>
            </a:r>
            <a:r>
              <a:rPr lang="zh-TW" altLang="zh-TW" sz="2000" dirty="0" smtClean="0">
                <a:latin typeface="標楷體" pitchFamily="65" charset="-120"/>
                <a:ea typeface="標楷體" pitchFamily="65" charset="-120"/>
              </a:rPr>
              <a:t>，以臺灣和德國為主；</a:t>
            </a: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r>
              <a:rPr lang="en-US" altLang="zh-TW" sz="2000" dirty="0" smtClean="0">
                <a:latin typeface="標楷體" pitchFamily="65" charset="-120"/>
                <a:ea typeface="標楷體" pitchFamily="65" charset="-120"/>
              </a:rPr>
              <a:t>2</a:t>
            </a:r>
            <a:r>
              <a:rPr lang="zh-TW" altLang="en-US" sz="2000" dirty="0" smtClean="0">
                <a:latin typeface="標楷體" pitchFamily="65" charset="-120"/>
                <a:ea typeface="標楷體" pitchFamily="65" charset="-120"/>
              </a:rPr>
              <a:t>、</a:t>
            </a:r>
            <a:r>
              <a:rPr lang="zh-TW" altLang="zh-TW" sz="2000" dirty="0" smtClean="0">
                <a:solidFill>
                  <a:srgbClr val="FF0000"/>
                </a:solidFill>
                <a:latin typeface="標楷體" pitchFamily="65" charset="-120"/>
                <a:ea typeface="標楷體" pitchFamily="65" charset="-120"/>
              </a:rPr>
              <a:t>文化產業</a:t>
            </a:r>
            <a:r>
              <a:rPr lang="zh-TW" altLang="zh-TW" sz="2000" dirty="0" smtClean="0">
                <a:latin typeface="標楷體" pitchFamily="65" charset="-120"/>
                <a:ea typeface="標楷體" pitchFamily="65" charset="-120"/>
              </a:rPr>
              <a:t>，以日本、中國大陸和芬蘭為主</a:t>
            </a: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r>
              <a:rPr lang="en-US" altLang="zh-TW" sz="2000" dirty="0" smtClean="0">
                <a:latin typeface="標楷體" pitchFamily="65" charset="-120"/>
                <a:ea typeface="標楷體" pitchFamily="65" charset="-120"/>
              </a:rPr>
              <a:t>3</a:t>
            </a:r>
            <a:r>
              <a:rPr lang="zh-TW" altLang="en-US" sz="2000" dirty="0" smtClean="0">
                <a:latin typeface="標楷體" pitchFamily="65" charset="-120"/>
                <a:ea typeface="標楷體" pitchFamily="65" charset="-120"/>
              </a:rPr>
              <a:t>、</a:t>
            </a:r>
            <a:r>
              <a:rPr lang="zh-TW" altLang="zh-TW" sz="2000" dirty="0" smtClean="0">
                <a:solidFill>
                  <a:srgbClr val="FF0000"/>
                </a:solidFill>
                <a:latin typeface="標楷體" pitchFamily="65" charset="-120"/>
                <a:ea typeface="標楷體" pitchFamily="65" charset="-120"/>
              </a:rPr>
              <a:t>創意產業</a:t>
            </a:r>
            <a:r>
              <a:rPr lang="zh-TW" altLang="zh-TW" sz="2000" dirty="0" smtClean="0">
                <a:latin typeface="標楷體" pitchFamily="65" charset="-120"/>
                <a:ea typeface="標楷體" pitchFamily="65" charset="-120"/>
              </a:rPr>
              <a:t>，以英國、紐西蘭和香港為主</a:t>
            </a: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r>
              <a:rPr lang="en-US" altLang="zh-TW" sz="2000" dirty="0" smtClean="0">
                <a:latin typeface="標楷體" pitchFamily="65" charset="-120"/>
                <a:ea typeface="標楷體" pitchFamily="65" charset="-120"/>
              </a:rPr>
              <a:t>4</a:t>
            </a:r>
            <a:r>
              <a:rPr lang="zh-TW" altLang="en-US" sz="2000" dirty="0" smtClean="0">
                <a:latin typeface="標楷體" pitchFamily="65" charset="-120"/>
                <a:ea typeface="標楷體" pitchFamily="65" charset="-120"/>
              </a:rPr>
              <a:t>、</a:t>
            </a:r>
            <a:r>
              <a:rPr lang="zh-TW" altLang="zh-TW" sz="2000" dirty="0" smtClean="0">
                <a:solidFill>
                  <a:srgbClr val="FF0000"/>
                </a:solidFill>
                <a:latin typeface="標楷體" pitchFamily="65" charset="-120"/>
                <a:ea typeface="標楷體" pitchFamily="65" charset="-120"/>
              </a:rPr>
              <a:t>文化內容產業</a:t>
            </a:r>
            <a:r>
              <a:rPr lang="zh-TW" altLang="zh-TW" sz="2000" dirty="0" smtClean="0">
                <a:latin typeface="標楷體" pitchFamily="65" charset="-120"/>
                <a:ea typeface="標楷體" pitchFamily="65" charset="-120"/>
              </a:rPr>
              <a:t>，以韓國為主</a:t>
            </a: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r>
              <a:rPr lang="en-US" altLang="zh-TW" sz="2000" dirty="0" smtClean="0">
                <a:latin typeface="標楷體" pitchFamily="65" charset="-120"/>
                <a:ea typeface="標楷體" pitchFamily="65" charset="-120"/>
              </a:rPr>
              <a:t>5</a:t>
            </a:r>
            <a:r>
              <a:rPr lang="zh-TW" altLang="en-US" sz="2000" dirty="0" smtClean="0">
                <a:latin typeface="標楷體" pitchFamily="65" charset="-120"/>
                <a:ea typeface="標楷體" pitchFamily="65" charset="-120"/>
              </a:rPr>
              <a:t>、</a:t>
            </a:r>
            <a:r>
              <a:rPr lang="zh-TW" altLang="zh-TW" sz="2000" dirty="0" smtClean="0">
                <a:solidFill>
                  <a:srgbClr val="FF0000"/>
                </a:solidFill>
                <a:latin typeface="標楷體" pitchFamily="65" charset="-120"/>
                <a:ea typeface="標楷體" pitchFamily="65" charset="-120"/>
              </a:rPr>
              <a:t>版權產業</a:t>
            </a:r>
            <a:r>
              <a:rPr lang="zh-TW" altLang="zh-TW" sz="2000" dirty="0" smtClean="0">
                <a:latin typeface="標楷體" pitchFamily="65" charset="-120"/>
                <a:ea typeface="標楷體" pitchFamily="65" charset="-120"/>
              </a:rPr>
              <a:t>，以美國和澳洲為主</a:t>
            </a: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endParaRPr lang="en-US" altLang="zh-TW" sz="2000" dirty="0" smtClean="0">
              <a:latin typeface="標楷體" pitchFamily="65" charset="-120"/>
              <a:ea typeface="標楷體" pitchFamily="65" charset="-120"/>
            </a:endParaRPr>
          </a:p>
          <a:p>
            <a:pPr marL="342900" indent="-342900">
              <a:buFont typeface="Wingdings" panose="05000000000000000000" pitchFamily="2" charset="2"/>
              <a:buChar char="Ø"/>
              <a:defRPr/>
            </a:pPr>
            <a:r>
              <a:rPr lang="zh-TW" altLang="zh-TW" sz="2000" dirty="0" smtClean="0">
                <a:latin typeface="標楷體" pitchFamily="65" charset="-120"/>
                <a:ea typeface="標楷體" pitchFamily="65" charset="-120"/>
              </a:rPr>
              <a:t>世界各國所使用的名詞背後 所蘊含的意義，也直接影響了產業特性與類型的不同。 </a:t>
            </a:r>
            <a:endParaRPr lang="zh-TW" altLang="zh-TW" sz="2000" dirty="0">
              <a:latin typeface="標楷體" pitchFamily="65" charset="-120"/>
              <a:ea typeface="標楷體" pitchFamily="65" charset="-120"/>
            </a:endParaRPr>
          </a:p>
        </p:txBody>
      </p:sp>
    </p:spTree>
    <p:extLst>
      <p:ext uri="{BB962C8B-B14F-4D97-AF65-F5344CB8AC3E}">
        <p14:creationId xmlns="" xmlns:p14="http://schemas.microsoft.com/office/powerpoint/2010/main" val="1356080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等腰三角形 11"/>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群組 3"/>
          <p:cNvGrpSpPr/>
          <p:nvPr/>
        </p:nvGrpSpPr>
        <p:grpSpPr>
          <a:xfrm>
            <a:off x="0" y="0"/>
            <a:ext cx="12192000" cy="1143000"/>
            <a:chOff x="-74412" y="0"/>
            <a:chExt cx="9218412" cy="1143000"/>
          </a:xfrm>
        </p:grpSpPr>
        <p:sp>
          <p:nvSpPr>
            <p:cNvPr id="5" name="矩形 4"/>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6" name="圓角矩形 5"/>
            <p:cNvSpPr/>
            <p:nvPr/>
          </p:nvSpPr>
          <p:spPr>
            <a:xfrm>
              <a:off x="2192370" y="164001"/>
              <a:ext cx="6777300"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tLang="zh-TW" sz="2400" dirty="0">
                <a:latin typeface="微軟正黑體" panose="020B0604030504040204" pitchFamily="34" charset="-120"/>
                <a:ea typeface="微軟正黑體" panose="020B0604030504040204" pitchFamily="34" charset="-120"/>
              </a:endParaRPr>
            </a:p>
          </p:txBody>
        </p:sp>
        <p:sp>
          <p:nvSpPr>
            <p:cNvPr id="7" name="五邊形 6"/>
            <p:cNvSpPr/>
            <p:nvPr/>
          </p:nvSpPr>
          <p:spPr>
            <a:xfrm>
              <a:off x="3494282" y="177581"/>
              <a:ext cx="2088943"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solidFill>
                    <a:schemeClr val="tx1"/>
                  </a:solidFill>
                  <a:latin typeface="微軟正黑體" panose="020B0604030504040204" pitchFamily="34" charset="-120"/>
                  <a:ea typeface="微軟正黑體" panose="020B0604030504040204" pitchFamily="34" charset="-120"/>
                </a:rPr>
                <a:t>文創園區的分類與活動</a:t>
              </a: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19431" y="224985"/>
              <a:ext cx="295465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貳、文獻探討</a:t>
              </a:r>
            </a:p>
          </p:txBody>
        </p:sp>
      </p:grpSp>
      <p:sp>
        <p:nvSpPr>
          <p:cNvPr id="17" name="矩形 16"/>
          <p:cNvSpPr/>
          <p:nvPr/>
        </p:nvSpPr>
        <p:spPr>
          <a:xfrm>
            <a:off x="3202546" y="195210"/>
            <a:ext cx="1652789" cy="830997"/>
          </a:xfrm>
          <a:prstGeom prst="rect">
            <a:avLst/>
          </a:prstGeom>
        </p:spPr>
        <p:txBody>
          <a:bodyPr wrap="squar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文創園區</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的定義</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9" name="文字方塊 18"/>
          <p:cNvSpPr txBox="1"/>
          <p:nvPr/>
        </p:nvSpPr>
        <p:spPr>
          <a:xfrm>
            <a:off x="9800823" y="360607"/>
            <a:ext cx="1723549" cy="461665"/>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消費者利益</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7701566" y="167424"/>
            <a:ext cx="1723549" cy="830997"/>
          </a:xfrm>
          <a:prstGeom prst="rect">
            <a:avLst/>
          </a:prstGeom>
          <a:noFill/>
        </p:spPr>
        <p:txBody>
          <a:bodyPr wrap="none" rtlCol="0">
            <a:spAutoFit/>
          </a:bodyPr>
          <a:lstStyle/>
          <a:p>
            <a:r>
              <a:rPr lang="zh-TW" altLang="zh-TW" sz="2400" dirty="0" smtClean="0">
                <a:latin typeface="微軟正黑體" panose="020B0604030504040204" pitchFamily="34" charset="-120"/>
                <a:ea typeface="微軟正黑體" panose="020B0604030504040204" pitchFamily="34" charset="-120"/>
              </a:rPr>
              <a:t>消費者體驗</a:t>
            </a:r>
            <a:endParaRPr lang="en-US" altLang="zh-TW" sz="2400" dirty="0" smtClean="0">
              <a:latin typeface="微軟正黑體" panose="020B0604030504040204" pitchFamily="34" charset="-120"/>
              <a:ea typeface="微軟正黑體" panose="020B0604030504040204" pitchFamily="34" charset="-120"/>
            </a:endParaRPr>
          </a:p>
          <a:p>
            <a:r>
              <a:rPr lang="zh-TW" altLang="zh-TW" sz="2400" dirty="0" smtClean="0">
                <a:latin typeface="微軟正黑體" panose="020B0604030504040204" pitchFamily="34" charset="-120"/>
                <a:ea typeface="微軟正黑體" panose="020B0604030504040204" pitchFamily="34" charset="-120"/>
              </a:rPr>
              <a:t>與體驗行銷</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61256" y="3498581"/>
            <a:ext cx="4396390" cy="902539"/>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文創園區的分類與活動</a:t>
            </a:r>
            <a:endParaRPr kumimoji="0" lang="zh-TW" altLang="en-US" sz="2800" b="0" i="0" u="none" strike="noStrike" kern="1200" cap="none" spc="0" normalizeH="0" baseline="0" noProof="0" dirty="0">
              <a:ln>
                <a:noFill/>
              </a:ln>
              <a:solidFill>
                <a:prstClr val="black"/>
              </a:solidFill>
              <a:effectLst/>
              <a:uLnTx/>
              <a:uFillTx/>
              <a:latin typeface="標楷體" pitchFamily="65" charset="-120"/>
              <a:ea typeface="標楷體" pitchFamily="65" charset="-120"/>
            </a:endParaRPr>
          </a:p>
        </p:txBody>
      </p:sp>
      <p:pic>
        <p:nvPicPr>
          <p:cNvPr id="1026" name="Picture 2"/>
          <p:cNvPicPr>
            <a:picLocks noChangeAspect="1" noChangeArrowheads="1"/>
          </p:cNvPicPr>
          <p:nvPr/>
        </p:nvPicPr>
        <p:blipFill>
          <a:blip r:embed="rId2" cstate="print"/>
          <a:srcRect/>
          <a:stretch>
            <a:fillRect/>
          </a:stretch>
        </p:blipFill>
        <p:spPr bwMode="auto">
          <a:xfrm>
            <a:off x="5419725" y="3106057"/>
            <a:ext cx="6062526" cy="3373119"/>
          </a:xfrm>
          <a:prstGeom prst="rect">
            <a:avLst/>
          </a:prstGeom>
          <a:noFill/>
          <a:ln w="9525">
            <a:noFill/>
            <a:miter lim="800000"/>
            <a:headEnd/>
            <a:tailEnd/>
          </a:ln>
        </p:spPr>
      </p:pic>
      <p:cxnSp>
        <p:nvCxnSpPr>
          <p:cNvPr id="14" name="直線接點 13"/>
          <p:cNvCxnSpPr/>
          <p:nvPr/>
        </p:nvCxnSpPr>
        <p:spPr>
          <a:xfrm flipV="1">
            <a:off x="4544798" y="1752698"/>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5" name="直線接點 14"/>
          <p:cNvCxnSpPr/>
          <p:nvPr/>
        </p:nvCxnSpPr>
        <p:spPr>
          <a:xfrm flipV="1">
            <a:off x="3782799" y="2558240"/>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6" name="直線接點 15"/>
          <p:cNvCxnSpPr/>
          <p:nvPr/>
        </p:nvCxnSpPr>
        <p:spPr>
          <a:xfrm>
            <a:off x="5314581" y="1753555"/>
            <a:ext cx="3139995"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3" name="矩形 22"/>
          <p:cNvSpPr/>
          <p:nvPr/>
        </p:nvSpPr>
        <p:spPr>
          <a:xfrm>
            <a:off x="5316773" y="1878540"/>
            <a:ext cx="5780850" cy="1477328"/>
          </a:xfrm>
          <a:prstGeom prst="rect">
            <a:avLst/>
          </a:prstGeom>
        </p:spPr>
        <p:txBody>
          <a:bodyPr wrap="square">
            <a:spAutoFit/>
          </a:bodyPr>
          <a:lstStyle/>
          <a:p>
            <a:pPr marL="342900" indent="-342900">
              <a:buFont typeface="Wingdings" panose="05000000000000000000" pitchFamily="2" charset="2"/>
              <a:buChar char="Ø"/>
              <a:defRPr/>
            </a:pPr>
            <a:r>
              <a:rPr lang="zh-TW" altLang="zh-TW" sz="2400" dirty="0" smtClean="0">
                <a:latin typeface="標楷體" pitchFamily="65" charset="-120"/>
                <a:ea typeface="標楷體" pitchFamily="65" charset="-120"/>
              </a:rPr>
              <a:t>在台灣我們將文創分成三大類，分別為由舊酒廠、菸廠改造的文創園區、眷村型，及文創市集</a:t>
            </a:r>
            <a:r>
              <a:rPr lang="zh-TW" altLang="en-US" sz="2400" dirty="0" smtClean="0">
                <a:latin typeface="標楷體" pitchFamily="65" charset="-120"/>
                <a:ea typeface="標楷體" pitchFamily="65" charset="-120"/>
              </a:rPr>
              <a:t>。</a:t>
            </a:r>
            <a:endParaRPr lang="en-US" altLang="zh-TW" sz="2400" dirty="0" smtClean="0">
              <a:latin typeface="標楷體" pitchFamily="65" charset="-120"/>
              <a:ea typeface="標楷體" pitchFamily="65" charset="-120"/>
            </a:endParaRPr>
          </a:p>
          <a:p>
            <a:pPr marL="342900" indent="-342900">
              <a:buFont typeface="Wingdings" panose="05000000000000000000" pitchFamily="2" charset="2"/>
              <a:buChar char="Ø"/>
              <a:defRPr/>
            </a:pPr>
            <a:endParaRPr lang="zh-TW" altLang="zh-TW" dirty="0">
              <a:solidFill>
                <a:prstClr val="black"/>
              </a:solidFill>
              <a:latin typeface="微軟正黑體" pitchFamily="34" charset="-120"/>
              <a:ea typeface="微軟正黑體" pitchFamily="34" charset="-120"/>
            </a:endParaRPr>
          </a:p>
        </p:txBody>
      </p:sp>
    </p:spTree>
    <p:extLst>
      <p:ext uri="{BB962C8B-B14F-4D97-AF65-F5344CB8AC3E}">
        <p14:creationId xmlns="" xmlns:p14="http://schemas.microsoft.com/office/powerpoint/2010/main" val="3949342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群組 3"/>
          <p:cNvGrpSpPr/>
          <p:nvPr/>
        </p:nvGrpSpPr>
        <p:grpSpPr>
          <a:xfrm>
            <a:off x="0" y="0"/>
            <a:ext cx="12192000" cy="1143000"/>
            <a:chOff x="-74412" y="0"/>
            <a:chExt cx="9218412" cy="1143000"/>
          </a:xfrm>
        </p:grpSpPr>
        <p:sp>
          <p:nvSpPr>
            <p:cNvPr id="5" name="矩形 4"/>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6" name="圓角矩形 5"/>
            <p:cNvSpPr/>
            <p:nvPr/>
          </p:nvSpPr>
          <p:spPr>
            <a:xfrm>
              <a:off x="2202108" y="138243"/>
              <a:ext cx="6777300"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tLang="zh-TW" sz="2400" dirty="0" smtClean="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p:txBody>
        </p:sp>
        <p:sp>
          <p:nvSpPr>
            <p:cNvPr id="7" name="五邊形 6"/>
            <p:cNvSpPr/>
            <p:nvPr/>
          </p:nvSpPr>
          <p:spPr>
            <a:xfrm>
              <a:off x="5290810" y="161535"/>
              <a:ext cx="1761917" cy="817259"/>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solidFill>
                    <a:schemeClr val="tx1"/>
                  </a:solidFill>
                  <a:latin typeface="微軟正黑體" panose="020B0604030504040204" pitchFamily="34" charset="-120"/>
                  <a:ea typeface="微軟正黑體" panose="020B0604030504040204" pitchFamily="34" charset="-120"/>
                </a:rPr>
                <a:t>消費者體驗與體驗行銷</a:t>
              </a: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19431" y="224985"/>
              <a:ext cx="295465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貳、文獻探討</a:t>
              </a:r>
            </a:p>
          </p:txBody>
        </p:sp>
      </p:grpSp>
      <p:sp>
        <p:nvSpPr>
          <p:cNvPr id="15" name="文字方塊 14"/>
          <p:cNvSpPr txBox="1"/>
          <p:nvPr/>
        </p:nvSpPr>
        <p:spPr>
          <a:xfrm>
            <a:off x="3209266" y="163879"/>
            <a:ext cx="1415772" cy="830997"/>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文創園區</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的定義</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4945487" y="154546"/>
            <a:ext cx="1723549" cy="830997"/>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文創園區的</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分類與活動</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9710671" y="321971"/>
            <a:ext cx="1723549" cy="461665"/>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消費者利益</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2" name="圓角矩形 11"/>
          <p:cNvSpPr/>
          <p:nvPr/>
        </p:nvSpPr>
        <p:spPr>
          <a:xfrm>
            <a:off x="419181" y="3270663"/>
            <a:ext cx="4396390" cy="902539"/>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消費者體驗與體驗行銷</a:t>
            </a:r>
            <a:endParaRPr kumimoji="0" lang="zh-TW" altLang="en-US" sz="2800" b="0" i="0" u="none" strike="noStrike" kern="1200" cap="none" spc="0" normalizeH="0" baseline="0" noProof="0" dirty="0">
              <a:ln>
                <a:noFill/>
              </a:ln>
              <a:solidFill>
                <a:prstClr val="black"/>
              </a:solidFill>
              <a:effectLst/>
              <a:uLnTx/>
              <a:uFillTx/>
              <a:latin typeface="標楷體" pitchFamily="65" charset="-120"/>
              <a:ea typeface="標楷體" pitchFamily="65" charset="-120"/>
            </a:endParaRPr>
          </a:p>
        </p:txBody>
      </p:sp>
      <p:cxnSp>
        <p:nvCxnSpPr>
          <p:cNvPr id="13" name="直線接點 12"/>
          <p:cNvCxnSpPr/>
          <p:nvPr/>
        </p:nvCxnSpPr>
        <p:spPr>
          <a:xfrm flipV="1">
            <a:off x="3182493" y="2290549"/>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8" name="直線接點 17"/>
          <p:cNvCxnSpPr/>
          <p:nvPr/>
        </p:nvCxnSpPr>
        <p:spPr>
          <a:xfrm flipV="1">
            <a:off x="3976142" y="1450172"/>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9" name="直線接點 18"/>
          <p:cNvCxnSpPr/>
          <p:nvPr/>
        </p:nvCxnSpPr>
        <p:spPr>
          <a:xfrm>
            <a:off x="4806299" y="1419380"/>
            <a:ext cx="3139995"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1" name="矩形 20"/>
          <p:cNvSpPr/>
          <p:nvPr/>
        </p:nvSpPr>
        <p:spPr>
          <a:xfrm>
            <a:off x="4955825" y="2467662"/>
            <a:ext cx="7236175" cy="2200602"/>
          </a:xfrm>
          <a:prstGeom prst="rect">
            <a:avLst/>
          </a:prstGeom>
        </p:spPr>
        <p:txBody>
          <a:bodyPr wrap="square">
            <a:spAutoFit/>
          </a:bodyPr>
          <a:lstStyle/>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「體驗行銷」是種新的行銷方式，體驗行銷不像傳統的行銷方式，只注意產品的功能、特性、商品利益與品質</a:t>
            </a:r>
            <a:r>
              <a:rPr lang="zh-TW" altLang="en-US" dirty="0" smtClean="0">
                <a:latin typeface="標楷體" pitchFamily="65" charset="-120"/>
                <a:ea typeface="標楷體" pitchFamily="65" charset="-120"/>
              </a:rPr>
              <a:t>。</a:t>
            </a:r>
            <a:endParaRPr lang="en-US" altLang="zh-TW" dirty="0" smtClean="0">
              <a:latin typeface="標楷體" pitchFamily="65" charset="-120"/>
              <a:ea typeface="標楷體" pitchFamily="65" charset="-120"/>
            </a:endParaRPr>
          </a:p>
          <a:p>
            <a:pPr marL="342900" indent="-342900">
              <a:buFont typeface="Wingdings" panose="05000000000000000000" pitchFamily="2" charset="2"/>
              <a:buChar char="Ø"/>
              <a:defRPr/>
            </a:pPr>
            <a:endParaRPr lang="en-US" altLang="zh-TW" sz="1100" dirty="0" smtClean="0">
              <a:latin typeface="標楷體" pitchFamily="65" charset="-120"/>
              <a:ea typeface="標楷體" pitchFamily="65" charset="-120"/>
            </a:endParaRPr>
          </a:p>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根據</a:t>
            </a:r>
            <a:r>
              <a:rPr lang="en-US" altLang="zh-TW" dirty="0" smtClean="0">
                <a:latin typeface="標楷體" pitchFamily="65" charset="-120"/>
                <a:ea typeface="標楷體" pitchFamily="65" charset="-120"/>
              </a:rPr>
              <a:t>Cheers</a:t>
            </a:r>
            <a:r>
              <a:rPr lang="zh-TW" altLang="zh-TW" dirty="0" smtClean="0">
                <a:latin typeface="標楷體" pitchFamily="65" charset="-120"/>
                <a:ea typeface="標楷體" pitchFamily="65" charset="-120"/>
              </a:rPr>
              <a:t>雜誌第</a:t>
            </a:r>
            <a:r>
              <a:rPr lang="en-US" altLang="zh-TW" dirty="0" smtClean="0">
                <a:latin typeface="標楷體" pitchFamily="65" charset="-120"/>
                <a:ea typeface="標楷體" pitchFamily="65" charset="-120"/>
              </a:rPr>
              <a:t>22</a:t>
            </a:r>
            <a:r>
              <a:rPr lang="zh-TW" altLang="zh-TW" dirty="0" smtClean="0">
                <a:latin typeface="標楷體" pitchFamily="65" charset="-120"/>
                <a:ea typeface="標楷體" pitchFamily="65" charset="-120"/>
              </a:rPr>
              <a:t>期的報導，體驗行銷有以下三大要點</a:t>
            </a:r>
            <a:endParaRPr lang="en-US" altLang="zh-TW" dirty="0" smtClean="0">
              <a:latin typeface="標楷體" pitchFamily="65" charset="-120"/>
              <a:ea typeface="標楷體" pitchFamily="65" charset="-120"/>
            </a:endParaRPr>
          </a:p>
          <a:p>
            <a:pPr marL="342900" indent="-342900">
              <a:defRPr/>
            </a:pPr>
            <a:r>
              <a:rPr lang="zh-TW" altLang="en-US" dirty="0" smtClean="0">
                <a:latin typeface="標楷體" pitchFamily="65" charset="-120"/>
                <a:ea typeface="標楷體" pitchFamily="65" charset="-120"/>
              </a:rPr>
              <a:t>    </a:t>
            </a:r>
            <a:r>
              <a:rPr lang="en-US" altLang="zh-TW" dirty="0" smtClean="0">
                <a:latin typeface="標楷體" pitchFamily="65" charset="-120"/>
                <a:ea typeface="標楷體" pitchFamily="65" charset="-120"/>
              </a:rPr>
              <a:t>1</a:t>
            </a:r>
            <a:r>
              <a:rPr lang="zh-TW" altLang="en-US" dirty="0" smtClean="0">
                <a:latin typeface="標楷體" pitchFamily="65" charset="-120"/>
                <a:ea typeface="標楷體" pitchFamily="65" charset="-120"/>
              </a:rPr>
              <a:t>、</a:t>
            </a:r>
            <a:r>
              <a:rPr lang="zh-TW" altLang="zh-TW" dirty="0" smtClean="0">
                <a:latin typeface="標楷體" pitchFamily="65" charset="-120"/>
                <a:ea typeface="標楷體" pitchFamily="65" charset="-120"/>
              </a:rPr>
              <a:t>商品本身出發，仔細思考消費情境。</a:t>
            </a:r>
            <a:endParaRPr lang="en-US" altLang="zh-TW" dirty="0" smtClean="0">
              <a:latin typeface="標楷體" pitchFamily="65" charset="-120"/>
              <a:ea typeface="標楷體" pitchFamily="65" charset="-120"/>
            </a:endParaRPr>
          </a:p>
          <a:p>
            <a:pPr marL="342900" indent="-342900">
              <a:defRPr/>
            </a:pPr>
            <a:r>
              <a:rPr lang="zh-TW" altLang="en-US" dirty="0" smtClean="0">
                <a:latin typeface="標楷體" pitchFamily="65" charset="-120"/>
                <a:ea typeface="標楷體" pitchFamily="65" charset="-120"/>
              </a:rPr>
              <a:t>    </a:t>
            </a:r>
            <a:r>
              <a:rPr lang="en-US" altLang="zh-TW" dirty="0" smtClean="0">
                <a:latin typeface="標楷體" pitchFamily="65" charset="-120"/>
                <a:ea typeface="標楷體" pitchFamily="65" charset="-120"/>
              </a:rPr>
              <a:t>2</a:t>
            </a:r>
            <a:r>
              <a:rPr lang="zh-TW" altLang="en-US" dirty="0" smtClean="0">
                <a:latin typeface="標楷體" pitchFamily="65" charset="-120"/>
                <a:ea typeface="標楷體" pitchFamily="65" charset="-120"/>
              </a:rPr>
              <a:t>、</a:t>
            </a:r>
            <a:r>
              <a:rPr lang="zh-TW" altLang="zh-TW" dirty="0" smtClean="0">
                <a:latin typeface="標楷體" pitchFamily="65" charset="-120"/>
                <a:ea typeface="標楷體" pitchFamily="65" charset="-120"/>
              </a:rPr>
              <a:t>思考如何做整合行銷。不單單只做廣告、網站、包裝等，</a:t>
            </a:r>
            <a:endParaRPr lang="en-US" altLang="zh-TW" dirty="0" smtClean="0">
              <a:latin typeface="標楷體" pitchFamily="65" charset="-120"/>
              <a:ea typeface="標楷體" pitchFamily="65" charset="-120"/>
            </a:endParaRPr>
          </a:p>
          <a:p>
            <a:pPr marL="342900" indent="-342900">
              <a:defRPr/>
            </a:pPr>
            <a:r>
              <a:rPr lang="en-US" altLang="zh-TW" dirty="0" smtClean="0">
                <a:latin typeface="標楷體" pitchFamily="65" charset="-120"/>
                <a:ea typeface="標楷體" pitchFamily="65" charset="-120"/>
              </a:rPr>
              <a:t>    </a:t>
            </a:r>
            <a:r>
              <a:rPr lang="zh-TW" altLang="zh-TW" dirty="0" smtClean="0">
                <a:latin typeface="標楷體" pitchFamily="65" charset="-120"/>
                <a:ea typeface="標楷體" pitchFamily="65" charset="-120"/>
              </a:rPr>
              <a:t>而是整合所有的傳播資源，一致地行銷商品。</a:t>
            </a:r>
          </a:p>
          <a:p>
            <a:pPr marL="342900" indent="-342900">
              <a:defRPr/>
            </a:pPr>
            <a:r>
              <a:rPr lang="zh-TW" altLang="en-US" dirty="0" smtClean="0">
                <a:latin typeface="標楷體" pitchFamily="65" charset="-120"/>
                <a:ea typeface="標楷體" pitchFamily="65" charset="-120"/>
              </a:rPr>
              <a:t>    </a:t>
            </a:r>
            <a:r>
              <a:rPr lang="en-US" altLang="zh-TW" dirty="0" smtClean="0">
                <a:latin typeface="標楷體" pitchFamily="65" charset="-120"/>
                <a:ea typeface="標楷體" pitchFamily="65" charset="-120"/>
              </a:rPr>
              <a:t>3</a:t>
            </a:r>
            <a:r>
              <a:rPr lang="zh-TW" altLang="en-US" dirty="0" smtClean="0">
                <a:latin typeface="標楷體" pitchFamily="65" charset="-120"/>
                <a:ea typeface="標楷體" pitchFamily="65" charset="-120"/>
              </a:rPr>
              <a:t>、</a:t>
            </a:r>
            <a:r>
              <a:rPr lang="zh-TW" altLang="zh-TW" dirty="0" smtClean="0">
                <a:latin typeface="標楷體" pitchFamily="65" charset="-120"/>
                <a:ea typeface="標楷體" pitchFamily="65" charset="-120"/>
              </a:rPr>
              <a:t>找出究竟什麼樣的經驗感受才是顧客最需要的</a:t>
            </a:r>
            <a:r>
              <a:rPr lang="zh-TW" altLang="en-US" dirty="0" smtClean="0">
                <a:latin typeface="標楷體" pitchFamily="65" charset="-120"/>
                <a:ea typeface="標楷體" pitchFamily="65" charset="-120"/>
              </a:rPr>
              <a:t>。</a:t>
            </a:r>
            <a:endParaRPr lang="en-US" altLang="zh-TW" dirty="0" smtClean="0">
              <a:latin typeface="標楷體" pitchFamily="65" charset="-120"/>
              <a:ea typeface="標楷體" pitchFamily="65" charset="-120"/>
            </a:endParaRPr>
          </a:p>
        </p:txBody>
      </p:sp>
      <p:sp>
        <p:nvSpPr>
          <p:cNvPr id="23" name="矩形 22"/>
          <p:cNvSpPr/>
          <p:nvPr/>
        </p:nvSpPr>
        <p:spPr>
          <a:xfrm>
            <a:off x="4930241" y="4600994"/>
            <a:ext cx="7058559" cy="1200329"/>
          </a:xfrm>
          <a:prstGeom prst="rect">
            <a:avLst/>
          </a:prstGeom>
        </p:spPr>
        <p:txBody>
          <a:bodyPr wrap="square">
            <a:spAutoFit/>
          </a:bodyPr>
          <a:lstStyle/>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體驗不只是理性 或感性的訴求，強調的是一種整體的感覺。體驗也會因刺激進而影響到感官、心靈、思想，將顧客的生活型態與購買情境相結合，而這些體驗的形式稱為策略體驗模組，包含</a:t>
            </a:r>
            <a:r>
              <a:rPr lang="en-US" altLang="zh-TW" dirty="0" smtClean="0">
                <a:latin typeface="標楷體" pitchFamily="65" charset="-120"/>
                <a:ea typeface="標楷體" pitchFamily="65" charset="-120"/>
              </a:rPr>
              <a:t>:</a:t>
            </a:r>
            <a:r>
              <a:rPr lang="zh-TW" altLang="zh-TW" dirty="0" smtClean="0">
                <a:latin typeface="標楷體" pitchFamily="65" charset="-120"/>
                <a:ea typeface="標楷體" pitchFamily="65" charset="-120"/>
              </a:rPr>
              <a:t>感官體驗、情感體驗、思考體驗、行動體驗、關聯體驗。</a:t>
            </a:r>
            <a:endParaRPr lang="zh-TW" altLang="en-US" dirty="0">
              <a:latin typeface="標楷體" pitchFamily="65" charset="-120"/>
              <a:ea typeface="標楷體" pitchFamily="65" charset="-120"/>
            </a:endParaRPr>
          </a:p>
        </p:txBody>
      </p:sp>
      <p:sp>
        <p:nvSpPr>
          <p:cNvPr id="25" name="矩形 24"/>
          <p:cNvSpPr/>
          <p:nvPr/>
        </p:nvSpPr>
        <p:spPr>
          <a:xfrm>
            <a:off x="4929092" y="5891128"/>
            <a:ext cx="6921822" cy="923330"/>
          </a:xfrm>
          <a:prstGeom prst="rect">
            <a:avLst/>
          </a:prstGeom>
        </p:spPr>
        <p:txBody>
          <a:bodyPr wrap="square">
            <a:spAutoFit/>
          </a:bodyPr>
          <a:lstStyle/>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文創園區的體驗行銷是以透過觀看、聆聽、使用、參與的各種手段，來刺激消費者的感官、情感以及理性和感性等因素</a:t>
            </a:r>
            <a:r>
              <a:rPr lang="zh-TW" altLang="en-US" dirty="0" smtClean="0">
                <a:latin typeface="標楷體" pitchFamily="65" charset="-120"/>
                <a:ea typeface="標楷體" pitchFamily="65" charset="-120"/>
              </a:rPr>
              <a:t>，</a:t>
            </a:r>
            <a:r>
              <a:rPr lang="zh-TW" altLang="zh-TW" dirty="0" smtClean="0">
                <a:latin typeface="標楷體" pitchFamily="65" charset="-120"/>
                <a:ea typeface="標楷體" pitchFamily="65" charset="-120"/>
              </a:rPr>
              <a:t>達成消費者其心中對於這份消費體驗可以達成強烈深刻的印象</a:t>
            </a:r>
            <a:r>
              <a:rPr lang="zh-TW" altLang="en-US" dirty="0" smtClean="0">
                <a:latin typeface="標楷體" pitchFamily="65" charset="-120"/>
                <a:ea typeface="標楷體" pitchFamily="65" charset="-120"/>
              </a:rPr>
              <a:t>。</a:t>
            </a:r>
            <a:endParaRPr lang="en-US" altLang="zh-TW" dirty="0" smtClean="0">
              <a:latin typeface="標楷體" pitchFamily="65" charset="-120"/>
              <a:ea typeface="標楷體" pitchFamily="65" charset="-120"/>
            </a:endParaRPr>
          </a:p>
        </p:txBody>
      </p:sp>
      <p:sp>
        <p:nvSpPr>
          <p:cNvPr id="26" name="矩形 25"/>
          <p:cNvSpPr/>
          <p:nvPr/>
        </p:nvSpPr>
        <p:spPr>
          <a:xfrm>
            <a:off x="4994366" y="1538126"/>
            <a:ext cx="6827520" cy="923330"/>
          </a:xfrm>
          <a:prstGeom prst="rect">
            <a:avLst/>
          </a:prstGeom>
        </p:spPr>
        <p:txBody>
          <a:bodyPr wrap="square">
            <a:spAutoFit/>
          </a:bodyPr>
          <a:lstStyle/>
          <a:p>
            <a:pPr marL="342900" lvl="0" indent="-342900">
              <a:buFont typeface="Wingdings" panose="05000000000000000000" pitchFamily="2" charset="2"/>
              <a:buChar char="Ø"/>
              <a:defRPr/>
            </a:pPr>
            <a:r>
              <a:rPr kumimoji="1" lang="zh-TW" altLang="en-US" dirty="0" smtClean="0">
                <a:latin typeface="標楷體" pitchFamily="65" charset="-120"/>
                <a:ea typeface="標楷體" pitchFamily="65" charset="-120"/>
                <a:cs typeface="Times New Roman" pitchFamily="18" charset="0"/>
              </a:rPr>
              <a:t>在網路學者</a:t>
            </a:r>
            <a:r>
              <a:rPr kumimoji="1" lang="en-US" altLang="zh-TW" dirty="0" smtClean="0">
                <a:latin typeface="標楷體" pitchFamily="65" charset="-120"/>
                <a:ea typeface="標楷體" pitchFamily="65" charset="-120"/>
                <a:cs typeface="Times New Roman" pitchFamily="18" charset="0"/>
              </a:rPr>
              <a:t>Hirschman</a:t>
            </a:r>
            <a:r>
              <a:rPr kumimoji="1" lang="zh-TW" altLang="en-US" dirty="0" smtClean="0">
                <a:latin typeface="標楷體" pitchFamily="65" charset="-120"/>
                <a:ea typeface="標楷體" pitchFamily="65" charset="-120"/>
                <a:cs typeface="Times New Roman" pitchFamily="18" charset="0"/>
              </a:rPr>
              <a:t>和</a:t>
            </a:r>
            <a:r>
              <a:rPr kumimoji="1" lang="en-US" altLang="zh-TW" dirty="0" smtClean="0">
                <a:latin typeface="標楷體" pitchFamily="65" charset="-120"/>
                <a:ea typeface="標楷體" pitchFamily="65" charset="-120"/>
                <a:cs typeface="Times New Roman" pitchFamily="18" charset="0"/>
              </a:rPr>
              <a:t>Holbrook </a:t>
            </a:r>
            <a:r>
              <a:rPr kumimoji="1" lang="zh-TW" altLang="en-US" dirty="0" smtClean="0">
                <a:latin typeface="標楷體" pitchFamily="65" charset="-120"/>
                <a:ea typeface="標楷體" pitchFamily="65" charset="-120"/>
                <a:cs typeface="Times New Roman" pitchFamily="18" charset="0"/>
              </a:rPr>
              <a:t>認為體驗相較於購買，是一種愉快的消費以及消費行為的體驗，來自於想像、情感與趣味的追求。體驗也是維持顧客對品牌產生忠誠度的策略之一。</a:t>
            </a:r>
            <a:endParaRPr kumimoji="1" lang="zh-TW" altLang="en-US" dirty="0" smtClean="0">
              <a:latin typeface="標楷體" pitchFamily="65" charset="-120"/>
              <a:ea typeface="標楷體" pitchFamily="65" charset="-120"/>
              <a:cs typeface="新細明體" pitchFamily="18" charset="-120"/>
            </a:endParaRPr>
          </a:p>
        </p:txBody>
      </p:sp>
    </p:spTree>
    <p:extLst>
      <p:ext uri="{BB962C8B-B14F-4D97-AF65-F5344CB8AC3E}">
        <p14:creationId xmlns="" xmlns:p14="http://schemas.microsoft.com/office/powerpoint/2010/main" val="1951193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等腰三角形 36"/>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2" name="群組 31"/>
          <p:cNvGrpSpPr/>
          <p:nvPr/>
        </p:nvGrpSpPr>
        <p:grpSpPr>
          <a:xfrm>
            <a:off x="0" y="0"/>
            <a:ext cx="12192000" cy="1143000"/>
            <a:chOff x="-74412" y="0"/>
            <a:chExt cx="9218412" cy="1143000"/>
          </a:xfrm>
        </p:grpSpPr>
        <p:sp>
          <p:nvSpPr>
            <p:cNvPr id="33" name="矩形 32"/>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34" name="圓角矩形 33"/>
            <p:cNvSpPr/>
            <p:nvPr/>
          </p:nvSpPr>
          <p:spPr>
            <a:xfrm>
              <a:off x="2202108" y="138243"/>
              <a:ext cx="6777300"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tLang="zh-TW" sz="2400" dirty="0">
                <a:latin typeface="微軟正黑體" panose="020B0604030504040204" pitchFamily="34" charset="-120"/>
                <a:ea typeface="微軟正黑體" panose="020B0604030504040204" pitchFamily="34" charset="-120"/>
              </a:endParaRPr>
            </a:p>
          </p:txBody>
        </p:sp>
        <p:sp>
          <p:nvSpPr>
            <p:cNvPr id="35" name="五邊形 34"/>
            <p:cNvSpPr/>
            <p:nvPr/>
          </p:nvSpPr>
          <p:spPr>
            <a:xfrm>
              <a:off x="6680508" y="126066"/>
              <a:ext cx="2233032"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solidFill>
                    <a:schemeClr val="dk1"/>
                  </a:solidFill>
                  <a:latin typeface="微軟正黑體" panose="020B0604030504040204" pitchFamily="34" charset="-120"/>
                  <a:ea typeface="微軟正黑體" panose="020B0604030504040204" pitchFamily="34" charset="-120"/>
                </a:rPr>
                <a:t>消費者利益</a:t>
              </a:r>
              <a:endParaRPr lang="zh-TW" altLang="en-US" sz="2800" dirty="0" smtClean="0">
                <a:solidFill>
                  <a:schemeClr val="dk1"/>
                </a:solidFill>
                <a:latin typeface="微軟正黑體" panose="020B0604030504040204" pitchFamily="34" charset="-120"/>
                <a:ea typeface="微軟正黑體" panose="020B0604030504040204" pitchFamily="34" charset="-120"/>
              </a:endParaRPr>
            </a:p>
          </p:txBody>
        </p:sp>
        <p:sp>
          <p:nvSpPr>
            <p:cNvPr id="36" name="文字方塊 35"/>
            <p:cNvSpPr txBox="1"/>
            <p:nvPr/>
          </p:nvSpPr>
          <p:spPr>
            <a:xfrm>
              <a:off x="-19431" y="224985"/>
              <a:ext cx="295465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貳、文獻探討</a:t>
              </a:r>
            </a:p>
          </p:txBody>
        </p:sp>
      </p:grpSp>
      <p:sp>
        <p:nvSpPr>
          <p:cNvPr id="38" name="矩形 37"/>
          <p:cNvSpPr/>
          <p:nvPr/>
        </p:nvSpPr>
        <p:spPr>
          <a:xfrm>
            <a:off x="3215426" y="156573"/>
            <a:ext cx="1627031" cy="830997"/>
          </a:xfrm>
          <a:prstGeom prst="rect">
            <a:avLst/>
          </a:prstGeom>
        </p:spPr>
        <p:txBody>
          <a:bodyPr wrap="squar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文創園區</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的定義</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39" name="矩形 38"/>
          <p:cNvSpPr/>
          <p:nvPr/>
        </p:nvSpPr>
        <p:spPr>
          <a:xfrm>
            <a:off x="4889679" y="156573"/>
            <a:ext cx="1794456" cy="830997"/>
          </a:xfrm>
          <a:prstGeom prst="rect">
            <a:avLst/>
          </a:prstGeom>
        </p:spPr>
        <p:txBody>
          <a:bodyPr wrap="squar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文創園區的</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分類與活動</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40" name="矩形 39"/>
          <p:cNvSpPr/>
          <p:nvPr/>
        </p:nvSpPr>
        <p:spPr>
          <a:xfrm>
            <a:off x="6744237" y="156573"/>
            <a:ext cx="2116428" cy="830997"/>
          </a:xfrm>
          <a:prstGeom prst="rect">
            <a:avLst/>
          </a:prstGeom>
        </p:spPr>
        <p:txBody>
          <a:bodyPr wrap="square">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消費者體驗</a:t>
            </a:r>
            <a:endParaRPr lang="en-US" altLang="zh-TW" sz="2400" dirty="0" smtClean="0">
              <a:solidFill>
                <a:schemeClr val="dk1"/>
              </a:solidFill>
              <a:latin typeface="微軟正黑體" panose="020B0604030504040204" pitchFamily="34" charset="-120"/>
              <a:ea typeface="微軟正黑體" panose="020B0604030504040204" pitchFamily="34" charset="-120"/>
            </a:endParaRPr>
          </a:p>
          <a:p>
            <a:r>
              <a:rPr lang="zh-TW" altLang="zh-TW" sz="2400" dirty="0" smtClean="0">
                <a:solidFill>
                  <a:schemeClr val="dk1"/>
                </a:solidFill>
                <a:latin typeface="微軟正黑體" panose="020B0604030504040204" pitchFamily="34" charset="-120"/>
                <a:ea typeface="微軟正黑體" panose="020B0604030504040204" pitchFamily="34" charset="-120"/>
              </a:rPr>
              <a:t>與體驗行銷</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378822" y="3576958"/>
            <a:ext cx="4396390" cy="902539"/>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消費者利益</a:t>
            </a:r>
            <a:endParaRPr kumimoji="0" lang="zh-TW" altLang="en-US" sz="2800" b="0" i="0" u="none" strike="noStrike" kern="1200" cap="none" spc="0" normalizeH="0" baseline="0" noProof="0" dirty="0">
              <a:ln>
                <a:noFill/>
              </a:ln>
              <a:solidFill>
                <a:prstClr val="black"/>
              </a:solidFill>
              <a:effectLst/>
              <a:uLnTx/>
              <a:uFillTx/>
              <a:latin typeface="標楷體" pitchFamily="65" charset="-120"/>
              <a:ea typeface="標楷體" pitchFamily="65" charset="-120"/>
            </a:endParaRPr>
          </a:p>
        </p:txBody>
      </p:sp>
      <p:cxnSp>
        <p:nvCxnSpPr>
          <p:cNvPr id="12" name="直線接點 11"/>
          <p:cNvCxnSpPr/>
          <p:nvPr/>
        </p:nvCxnSpPr>
        <p:spPr>
          <a:xfrm flipV="1">
            <a:off x="3573792" y="2675808"/>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3" name="直線接點 12"/>
          <p:cNvCxnSpPr/>
          <p:nvPr/>
        </p:nvCxnSpPr>
        <p:spPr>
          <a:xfrm flipV="1">
            <a:off x="4353209" y="1835429"/>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4" name="直線接點 13"/>
          <p:cNvCxnSpPr/>
          <p:nvPr/>
        </p:nvCxnSpPr>
        <p:spPr>
          <a:xfrm>
            <a:off x="5118640" y="1844996"/>
            <a:ext cx="3139995"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5" name="矩形 14"/>
          <p:cNvSpPr/>
          <p:nvPr/>
        </p:nvSpPr>
        <p:spPr>
          <a:xfrm>
            <a:off x="5085800" y="2008554"/>
            <a:ext cx="6917514" cy="1754326"/>
          </a:xfrm>
          <a:prstGeom prst="rect">
            <a:avLst/>
          </a:prstGeom>
        </p:spPr>
        <p:txBody>
          <a:bodyPr wrap="square">
            <a:spAutoFit/>
          </a:bodyPr>
          <a:lstStyle/>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消費者利益是指消費者在購買、使用商品和接受服務時所獲得的實際好處和有利條件。主要包括</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安全以及公平。</a:t>
            </a:r>
            <a:endParaRPr lang="en-US" altLang="zh-TW" dirty="0" smtClean="0">
              <a:latin typeface="標楷體" pitchFamily="65" charset="-120"/>
              <a:ea typeface="標楷體" pitchFamily="65" charset="-120"/>
            </a:endParaRPr>
          </a:p>
          <a:p>
            <a:r>
              <a:rPr lang="en-US" altLang="zh-TW" dirty="0" smtClean="0">
                <a:latin typeface="標楷體" pitchFamily="65" charset="-120"/>
                <a:ea typeface="標楷體" pitchFamily="65" charset="-120"/>
              </a:rPr>
              <a:t>   (1)</a:t>
            </a:r>
            <a:r>
              <a:rPr lang="zh-TW" altLang="zh-TW" dirty="0" smtClean="0">
                <a:latin typeface="標楷體" pitchFamily="65" charset="-120"/>
                <a:ea typeface="標楷體" pitchFamily="65" charset="-120"/>
              </a:rPr>
              <a:t>安全－即保證消費者在購買、使用商品或接受服務時的人</a:t>
            </a:r>
            <a:endParaRPr lang="en-US" altLang="zh-TW" dirty="0" smtClean="0">
              <a:latin typeface="標楷體" pitchFamily="65" charset="-120"/>
              <a:ea typeface="標楷體" pitchFamily="65" charset="-120"/>
            </a:endParaRPr>
          </a:p>
          <a:p>
            <a:r>
              <a:rPr lang="en-US" altLang="zh-TW" dirty="0" smtClean="0">
                <a:latin typeface="標楷體" pitchFamily="65" charset="-120"/>
                <a:ea typeface="標楷體" pitchFamily="65" charset="-120"/>
              </a:rPr>
              <a:t>      </a:t>
            </a:r>
            <a:r>
              <a:rPr lang="zh-TW" altLang="zh-TW" dirty="0" smtClean="0">
                <a:latin typeface="標楷體" pitchFamily="65" charset="-120"/>
                <a:ea typeface="標楷體" pitchFamily="65" charset="-120"/>
              </a:rPr>
              <a:t>身安全和健康。</a:t>
            </a:r>
          </a:p>
          <a:p>
            <a:r>
              <a:rPr lang="en-US" altLang="zh-TW" dirty="0" smtClean="0">
                <a:latin typeface="標楷體" pitchFamily="65" charset="-120"/>
                <a:ea typeface="標楷體" pitchFamily="65" charset="-120"/>
              </a:rPr>
              <a:t>   (2)</a:t>
            </a:r>
            <a:r>
              <a:rPr lang="zh-TW" altLang="zh-TW" dirty="0" smtClean="0">
                <a:latin typeface="標楷體" pitchFamily="65" charset="-120"/>
                <a:ea typeface="標楷體" pitchFamily="65" charset="-120"/>
              </a:rPr>
              <a:t>公平－即消費者在與經營者在交易中能夠獲得公正、平等</a:t>
            </a:r>
            <a:endParaRPr lang="en-US" altLang="zh-TW" dirty="0" smtClean="0">
              <a:latin typeface="標楷體" pitchFamily="65" charset="-120"/>
              <a:ea typeface="標楷體" pitchFamily="65" charset="-120"/>
            </a:endParaRPr>
          </a:p>
          <a:p>
            <a:r>
              <a:rPr lang="en-US" altLang="zh-TW" dirty="0" smtClean="0">
                <a:latin typeface="標楷體" pitchFamily="65" charset="-120"/>
                <a:ea typeface="標楷體" pitchFamily="65" charset="-120"/>
              </a:rPr>
              <a:t>      </a:t>
            </a:r>
            <a:r>
              <a:rPr lang="zh-TW" altLang="zh-TW" dirty="0" smtClean="0">
                <a:latin typeface="標楷體" pitchFamily="65" charset="-120"/>
                <a:ea typeface="標楷體" pitchFamily="65" charset="-120"/>
              </a:rPr>
              <a:t>的對待，消費者獲得的商品和服務與其支付的貨幣價值相當。</a:t>
            </a:r>
            <a:endParaRPr lang="en-US" altLang="zh-TW" dirty="0" smtClean="0">
              <a:latin typeface="標楷體" pitchFamily="65" charset="-120"/>
              <a:ea typeface="標楷體" pitchFamily="65" charset="-120"/>
            </a:endParaRPr>
          </a:p>
        </p:txBody>
      </p:sp>
      <p:sp>
        <p:nvSpPr>
          <p:cNvPr id="16" name="矩形 15"/>
          <p:cNvSpPr/>
          <p:nvPr/>
        </p:nvSpPr>
        <p:spPr>
          <a:xfrm>
            <a:off x="5090160" y="5436215"/>
            <a:ext cx="7101839" cy="923330"/>
          </a:xfrm>
          <a:prstGeom prst="rect">
            <a:avLst/>
          </a:prstGeom>
        </p:spPr>
        <p:txBody>
          <a:bodyPr wrap="square">
            <a:spAutoFit/>
          </a:bodyPr>
          <a:lstStyle/>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在文創園區消費者可得到的休閒效益分為</a:t>
            </a:r>
            <a:r>
              <a:rPr lang="en-US" altLang="zh-TW" dirty="0" smtClean="0">
                <a:latin typeface="標楷體" pitchFamily="65" charset="-120"/>
                <a:ea typeface="標楷體" pitchFamily="65" charset="-120"/>
              </a:rPr>
              <a:t>:</a:t>
            </a:r>
            <a:r>
              <a:rPr lang="zh-TW" altLang="zh-TW" dirty="0" smtClean="0">
                <a:latin typeface="標楷體" pitchFamily="65" charset="-120"/>
                <a:ea typeface="標楷體" pitchFamily="65" charset="-120"/>
              </a:rPr>
              <a:t>情感</a:t>
            </a:r>
            <a:r>
              <a:rPr lang="zh-TW" altLang="en-US" dirty="0" smtClean="0">
                <a:latin typeface="標楷體" pitchFamily="65" charset="-120"/>
                <a:ea typeface="標楷體" pitchFamily="65" charset="-120"/>
              </a:rPr>
              <a:t>、社交、經濟以及文化</a:t>
            </a:r>
            <a:endParaRPr lang="en-US" altLang="zh-TW" dirty="0" smtClean="0">
              <a:latin typeface="標楷體" pitchFamily="65" charset="-120"/>
              <a:ea typeface="標楷體" pitchFamily="65" charset="-120"/>
            </a:endParaRPr>
          </a:p>
          <a:p>
            <a:pPr marL="342900" indent="-342900">
              <a:buFont typeface="Wingdings" panose="05000000000000000000" pitchFamily="2" charset="2"/>
              <a:buChar char="Ø"/>
              <a:defRPr/>
            </a:pPr>
            <a:endParaRPr lang="en-US" altLang="zh-TW" dirty="0" smtClean="0"/>
          </a:p>
        </p:txBody>
      </p:sp>
      <p:sp>
        <p:nvSpPr>
          <p:cNvPr id="17" name="矩形 16"/>
          <p:cNvSpPr/>
          <p:nvPr/>
        </p:nvSpPr>
        <p:spPr>
          <a:xfrm>
            <a:off x="5085804" y="3596866"/>
            <a:ext cx="6888481" cy="1477328"/>
          </a:xfrm>
          <a:prstGeom prst="rect">
            <a:avLst/>
          </a:prstGeom>
        </p:spPr>
        <p:txBody>
          <a:bodyPr wrap="square">
            <a:spAutoFit/>
          </a:bodyPr>
          <a:lstStyle/>
          <a:p>
            <a:endParaRPr lang="en-US" altLang="zh-TW" dirty="0" smtClean="0"/>
          </a:p>
          <a:p>
            <a:pPr marL="342900" indent="-342900">
              <a:buFont typeface="Wingdings" panose="05000000000000000000" pitchFamily="2" charset="2"/>
              <a:buChar char="Ø"/>
              <a:defRPr/>
            </a:pPr>
            <a:r>
              <a:rPr lang="zh-TW" altLang="zh-TW" dirty="0" smtClean="0">
                <a:latin typeface="標楷體" pitchFamily="65" charset="-120"/>
                <a:ea typeface="標楷體" pitchFamily="65" charset="-120"/>
              </a:rPr>
              <a:t>消費者利益在市場經濟發展中的作用</a:t>
            </a:r>
          </a:p>
          <a:p>
            <a:pPr marL="342900" indent="-342900">
              <a:defRPr/>
            </a:pPr>
            <a:r>
              <a:rPr lang="zh-TW" altLang="en-US" dirty="0" smtClean="0">
                <a:latin typeface="標楷體" pitchFamily="65" charset="-120"/>
                <a:ea typeface="標楷體" pitchFamily="65" charset="-120"/>
              </a:rPr>
              <a:t>   </a:t>
            </a:r>
            <a:r>
              <a:rPr lang="en-US" altLang="zh-TW" dirty="0" smtClean="0">
                <a:latin typeface="標楷體" pitchFamily="65" charset="-120"/>
                <a:ea typeface="標楷體" pitchFamily="65" charset="-120"/>
              </a:rPr>
              <a:t>1</a:t>
            </a:r>
            <a:r>
              <a:rPr lang="zh-TW" altLang="en-US" dirty="0" smtClean="0">
                <a:latin typeface="標楷體" pitchFamily="65" charset="-120"/>
                <a:ea typeface="標楷體" pitchFamily="65" charset="-120"/>
              </a:rPr>
              <a:t>、</a:t>
            </a:r>
            <a:r>
              <a:rPr lang="zh-TW" altLang="zh-TW" dirty="0" smtClean="0">
                <a:latin typeface="標楷體" pitchFamily="65" charset="-120"/>
                <a:ea typeface="標楷體" pitchFamily="65" charset="-120"/>
              </a:rPr>
              <a:t>市場經濟發展的目的就是滿足消費者利益。</a:t>
            </a:r>
            <a:endParaRPr lang="en-US" altLang="zh-TW" dirty="0" smtClean="0">
              <a:latin typeface="標楷體" pitchFamily="65" charset="-120"/>
              <a:ea typeface="標楷體" pitchFamily="65" charset="-120"/>
            </a:endParaRPr>
          </a:p>
          <a:p>
            <a:pPr marL="342900" indent="-342900">
              <a:defRPr/>
            </a:pPr>
            <a:r>
              <a:rPr lang="zh-TW" altLang="en-US" dirty="0" smtClean="0">
                <a:latin typeface="標楷體" pitchFamily="65" charset="-120"/>
                <a:ea typeface="標楷體" pitchFamily="65" charset="-120"/>
              </a:rPr>
              <a:t>   </a:t>
            </a:r>
            <a:r>
              <a:rPr lang="en-US" altLang="zh-TW" dirty="0" smtClean="0">
                <a:latin typeface="標楷體" pitchFamily="65" charset="-120"/>
                <a:ea typeface="標楷體" pitchFamily="65" charset="-120"/>
              </a:rPr>
              <a:t>2</a:t>
            </a:r>
            <a:r>
              <a:rPr lang="zh-TW" altLang="en-US" dirty="0" smtClean="0">
                <a:latin typeface="標楷體" pitchFamily="65" charset="-120"/>
                <a:ea typeface="標楷體" pitchFamily="65" charset="-120"/>
              </a:rPr>
              <a:t>、</a:t>
            </a:r>
            <a:r>
              <a:rPr lang="zh-TW" altLang="zh-TW" dirty="0" smtClean="0">
                <a:latin typeface="標楷體" pitchFamily="65" charset="-120"/>
                <a:ea typeface="標楷體" pitchFamily="65" charset="-120"/>
              </a:rPr>
              <a:t>消費者利益是消費者從事市場經濟活動的動力。</a:t>
            </a:r>
            <a:endParaRPr lang="en-US" altLang="zh-TW" dirty="0" smtClean="0">
              <a:latin typeface="標楷體" pitchFamily="65" charset="-120"/>
              <a:ea typeface="標楷體" pitchFamily="65" charset="-120"/>
            </a:endParaRPr>
          </a:p>
          <a:p>
            <a:pPr marL="342900" indent="-342900">
              <a:defRPr/>
            </a:pPr>
            <a:r>
              <a:rPr lang="zh-TW" altLang="en-US" dirty="0" smtClean="0">
                <a:solidFill>
                  <a:prstClr val="black"/>
                </a:solidFill>
                <a:latin typeface="標楷體" pitchFamily="65" charset="-120"/>
                <a:ea typeface="標楷體" pitchFamily="65" charset="-120"/>
              </a:rPr>
              <a:t>   </a:t>
            </a:r>
            <a:r>
              <a:rPr lang="en-US" altLang="zh-TW" dirty="0" smtClean="0">
                <a:solidFill>
                  <a:prstClr val="black"/>
                </a:solidFill>
                <a:latin typeface="標楷體" pitchFamily="65" charset="-120"/>
                <a:ea typeface="標楷體" pitchFamily="65" charset="-120"/>
              </a:rPr>
              <a:t>3</a:t>
            </a:r>
            <a:r>
              <a:rPr lang="zh-TW" altLang="en-US" dirty="0" smtClean="0">
                <a:solidFill>
                  <a:prstClr val="black"/>
                </a:solidFill>
                <a:latin typeface="標楷體" pitchFamily="65" charset="-120"/>
                <a:ea typeface="標楷體" pitchFamily="65" charset="-120"/>
              </a:rPr>
              <a:t>、</a:t>
            </a:r>
            <a:r>
              <a:rPr lang="zh-TW" altLang="zh-TW" dirty="0" smtClean="0">
                <a:latin typeface="標楷體" pitchFamily="65" charset="-120"/>
                <a:ea typeface="標楷體" pitchFamily="65" charset="-120"/>
              </a:rPr>
              <a:t>消費者利益可以調動各個市場主體從事市場經濟活動積極性</a:t>
            </a:r>
            <a:r>
              <a:rPr lang="zh-TW" altLang="en-US" dirty="0" smtClean="0">
                <a:latin typeface="標楷體" pitchFamily="65" charset="-120"/>
                <a:ea typeface="標楷體" pitchFamily="65" charset="-120"/>
              </a:rPr>
              <a:t>。</a:t>
            </a:r>
            <a:endParaRPr lang="en-US" altLang="zh-TW" dirty="0" smtClean="0">
              <a:latin typeface="標楷體" pitchFamily="65" charset="-120"/>
              <a:ea typeface="標楷體" pitchFamily="65" charset="-120"/>
            </a:endParaRPr>
          </a:p>
        </p:txBody>
      </p:sp>
    </p:spTree>
    <p:extLst>
      <p:ext uri="{BB962C8B-B14F-4D97-AF65-F5344CB8AC3E}">
        <p14:creationId xmlns="" xmlns:p14="http://schemas.microsoft.com/office/powerpoint/2010/main" val="754831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內容版面配置區 2"/>
          <p:cNvSpPr>
            <a:spLocks noGrp="1"/>
          </p:cNvSpPr>
          <p:nvPr>
            <p:ph idx="1"/>
          </p:nvPr>
        </p:nvSpPr>
        <p:spPr>
          <a:xfrm>
            <a:off x="4239006" y="764920"/>
            <a:ext cx="4062984" cy="5546980"/>
          </a:xfrm>
        </p:spPr>
        <p:txBody>
          <a:bodyPr>
            <a:normAutofit/>
          </a:bodyPr>
          <a:lstStyle/>
          <a:p>
            <a:pPr marL="0" indent="0">
              <a:buNone/>
            </a:pPr>
            <a:endParaRPr lang="en-US" altLang="zh-TW" sz="8000" dirty="0" smtClean="0">
              <a:latin typeface="微軟正黑體" panose="020B0604030504040204" pitchFamily="34" charset="-120"/>
              <a:ea typeface="微軟正黑體" panose="020B0604030504040204" pitchFamily="34" charset="-120"/>
            </a:endParaRPr>
          </a:p>
          <a:p>
            <a:pPr marL="0" indent="0">
              <a:buNone/>
            </a:pPr>
            <a:endParaRPr lang="en-US" altLang="zh-TW" sz="6000" dirty="0" smtClean="0">
              <a:latin typeface="微軟正黑體" panose="020B0604030504040204" pitchFamily="34" charset="-120"/>
              <a:ea typeface="微軟正黑體" panose="020B0604030504040204" pitchFamily="34" charset="-120"/>
            </a:endParaRPr>
          </a:p>
          <a:p>
            <a:pPr marL="0" indent="0">
              <a:buNone/>
            </a:pPr>
            <a:r>
              <a:rPr lang="zh-TW" altLang="zh-TW" sz="4000" dirty="0" smtClean="0">
                <a:latin typeface="微軟正黑體" panose="020B0604030504040204" pitchFamily="34" charset="-120"/>
                <a:ea typeface="微軟正黑體" panose="020B0604030504040204" pitchFamily="34" charset="-120"/>
              </a:rPr>
              <a:t>研究架構與假設</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zh-TW" sz="4000" dirty="0" smtClean="0">
                <a:latin typeface="微軟正黑體" panose="020B0604030504040204" pitchFamily="34" charset="-120"/>
                <a:ea typeface="微軟正黑體" panose="020B0604030504040204" pitchFamily="34" charset="-120"/>
              </a:rPr>
              <a:t>問卷設計與調查</a:t>
            </a:r>
            <a:endParaRPr lang="en-US" altLang="zh-TW" sz="4000" dirty="0" smtClean="0">
              <a:latin typeface="微軟正黑體" panose="020B0604030504040204" pitchFamily="34" charset="-120"/>
              <a:ea typeface="微軟正黑體" panose="020B0604030504040204" pitchFamily="34" charset="-120"/>
            </a:endParaRPr>
          </a:p>
        </p:txBody>
      </p:sp>
      <p:sp>
        <p:nvSpPr>
          <p:cNvPr id="7" name="等於 6"/>
          <p:cNvSpPr/>
          <p:nvPr/>
        </p:nvSpPr>
        <p:spPr>
          <a:xfrm rot="5400000">
            <a:off x="3892296" y="313851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0" name="等於 9"/>
          <p:cNvSpPr/>
          <p:nvPr/>
        </p:nvSpPr>
        <p:spPr>
          <a:xfrm rot="5400000">
            <a:off x="3909822" y="3903726"/>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等於 10"/>
          <p:cNvSpPr/>
          <p:nvPr/>
        </p:nvSpPr>
        <p:spPr>
          <a:xfrm rot="5400000">
            <a:off x="7753318" y="3890846"/>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等於 11"/>
          <p:cNvSpPr/>
          <p:nvPr/>
        </p:nvSpPr>
        <p:spPr>
          <a:xfrm rot="5400000">
            <a:off x="7736387" y="3125638"/>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6" name="文字方塊 15"/>
          <p:cNvSpPr txBox="1"/>
          <p:nvPr/>
        </p:nvSpPr>
        <p:spPr>
          <a:xfrm>
            <a:off x="2389687" y="1152668"/>
            <a:ext cx="5570756" cy="1015663"/>
          </a:xfrm>
          <a:prstGeom prst="rect">
            <a:avLst/>
          </a:prstGeom>
          <a:noFill/>
        </p:spPr>
        <p:txBody>
          <a:bodyPr wrap="none" rtlCol="0">
            <a:spAutoFit/>
          </a:bodyPr>
          <a:lstStyle/>
          <a:p>
            <a:r>
              <a:rPr lang="zh-TW" altLang="en-US" sz="6000" dirty="0" smtClean="0">
                <a:latin typeface="微軟正黑體" panose="020B0604030504040204" pitchFamily="34" charset="-120"/>
                <a:ea typeface="微軟正黑體" panose="020B0604030504040204" pitchFamily="34" charset="-120"/>
              </a:rPr>
              <a:t>研究設計與方法</a:t>
            </a:r>
            <a:endParaRPr lang="zh-TW" altLang="en-US" sz="6000" dirty="0">
              <a:latin typeface="微軟正黑體" panose="020B0604030504040204" pitchFamily="34" charset="-120"/>
              <a:ea typeface="微軟正黑體" panose="020B0604030504040204" pitchFamily="34" charset="-120"/>
            </a:endParaRPr>
          </a:p>
        </p:txBody>
      </p:sp>
      <p:pic>
        <p:nvPicPr>
          <p:cNvPr id="12290" name="Picture 2" descr="http://pic26.nipic.com/20130106/11664993_142302687123_2.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12509" y="2552132"/>
            <a:ext cx="3523747" cy="4305868"/>
          </a:xfrm>
          <a:prstGeom prst="rect">
            <a:avLst/>
          </a:prstGeom>
          <a:noFill/>
        </p:spPr>
      </p:pic>
    </p:spTree>
    <p:extLst>
      <p:ext uri="{BB962C8B-B14F-4D97-AF65-F5344CB8AC3E}">
        <p14:creationId xmlns="" xmlns:p14="http://schemas.microsoft.com/office/powerpoint/2010/main" val="1041340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群組 3"/>
          <p:cNvGrpSpPr/>
          <p:nvPr/>
        </p:nvGrpSpPr>
        <p:grpSpPr>
          <a:xfrm>
            <a:off x="0" y="-45402"/>
            <a:ext cx="12192000" cy="1143000"/>
            <a:chOff x="-74412" y="0"/>
            <a:chExt cx="9218412" cy="1143000"/>
          </a:xfrm>
        </p:grpSpPr>
        <p:sp>
          <p:nvSpPr>
            <p:cNvPr id="5" name="矩形 4"/>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6" name="圓角矩形 5"/>
            <p:cNvSpPr/>
            <p:nvPr/>
          </p:nvSpPr>
          <p:spPr>
            <a:xfrm>
              <a:off x="3365582" y="176880"/>
              <a:ext cx="5216874"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latin typeface="微軟正黑體" panose="020B0604030504040204" pitchFamily="34" charset="-120"/>
                  <a:ea typeface="微軟正黑體" panose="020B0604030504040204" pitchFamily="34" charset="-120"/>
                </a:rPr>
                <a:t>                                             </a:t>
              </a:r>
              <a:endParaRPr lang="en-US" altLang="zh-TW" sz="2400" dirty="0">
                <a:latin typeface="微軟正黑體" panose="020B0604030504040204" pitchFamily="34" charset="-120"/>
                <a:ea typeface="微軟正黑體" panose="020B0604030504040204" pitchFamily="34" charset="-120"/>
              </a:endParaRPr>
            </a:p>
          </p:txBody>
        </p:sp>
        <p:sp>
          <p:nvSpPr>
            <p:cNvPr id="7" name="五邊形 6"/>
            <p:cNvSpPr/>
            <p:nvPr/>
          </p:nvSpPr>
          <p:spPr>
            <a:xfrm>
              <a:off x="3470132" y="206062"/>
              <a:ext cx="2259160" cy="82424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t> </a:t>
              </a:r>
              <a:r>
                <a:rPr lang="zh-TW" altLang="zh-TW" sz="2800" dirty="0" smtClean="0">
                  <a:solidFill>
                    <a:schemeClr val="tx1"/>
                  </a:solidFill>
                  <a:latin typeface="微軟正黑體" panose="020B0604030504040204" pitchFamily="34" charset="-120"/>
                  <a:ea typeface="微軟正黑體" panose="020B0604030504040204" pitchFamily="34" charset="-120"/>
                </a:rPr>
                <a:t>研究架構與假設</a:t>
              </a:r>
              <a:endParaRPr lang="zh-TW" altLang="en-US" sz="2800" dirty="0">
                <a:solidFill>
                  <a:schemeClr val="tx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74412" y="199227"/>
              <a:ext cx="3281224" cy="646331"/>
            </a:xfrm>
            <a:prstGeom prst="rect">
              <a:avLst/>
            </a:prstGeom>
            <a:noFill/>
          </p:spPr>
          <p:txBody>
            <a:bodyPr wrap="none" rtlCol="0">
              <a:spAutoFit/>
            </a:bodyPr>
            <a:lstStyle/>
            <a:p>
              <a:r>
                <a:rPr lang="zh-TW" altLang="en-US" sz="3600" dirty="0" smtClean="0">
                  <a:latin typeface="微軟正黑體" panose="020B0604030504040204" pitchFamily="34" charset="-120"/>
                  <a:ea typeface="微軟正黑體" panose="020B0604030504040204" pitchFamily="34" charset="-120"/>
                </a:rPr>
                <a:t>參、研究設計與方法</a:t>
              </a:r>
              <a:endParaRPr lang="zh-TW" altLang="en-US" sz="3600" dirty="0">
                <a:latin typeface="微軟正黑體" panose="020B0604030504040204" pitchFamily="34" charset="-120"/>
                <a:ea typeface="微軟正黑體" panose="020B0604030504040204" pitchFamily="34" charset="-120"/>
              </a:endParaRPr>
            </a:p>
          </p:txBody>
        </p:sp>
      </p:grpSp>
      <p:sp>
        <p:nvSpPr>
          <p:cNvPr id="15" name="文字方塊 14"/>
          <p:cNvSpPr txBox="1"/>
          <p:nvPr/>
        </p:nvSpPr>
        <p:spPr>
          <a:xfrm>
            <a:off x="8152327" y="399244"/>
            <a:ext cx="2339102" cy="461665"/>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問卷設計與調查</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3" name="Rectangle 7"/>
          <p:cNvSpPr>
            <a:spLocks noChangeArrowheads="1"/>
          </p:cNvSpPr>
          <p:nvPr/>
        </p:nvSpPr>
        <p:spPr bwMode="auto">
          <a:xfrm>
            <a:off x="246251" y="1427393"/>
            <a:ext cx="2339102" cy="8002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rPr>
              <a:t>一、研究架構</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1800" b="0" i="0" u="none" strike="noStrike" cap="none" normalizeH="0" baseline="0" dirty="0">
              <a:ln>
                <a:noFill/>
              </a:ln>
              <a:solidFill>
                <a:schemeClr val="tx1"/>
              </a:solidFill>
              <a:effectLst/>
              <a:latin typeface="Arial" charset="0"/>
            </a:endParaRPr>
          </a:p>
        </p:txBody>
      </p:sp>
      <p:sp>
        <p:nvSpPr>
          <p:cNvPr id="17" name="Rectangle 11"/>
          <p:cNvSpPr>
            <a:spLocks noChangeArrowheads="1"/>
          </p:cNvSpPr>
          <p:nvPr/>
        </p:nvSpPr>
        <p:spPr bwMode="auto">
          <a:xfrm rot="10800000" flipV="1">
            <a:off x="398463" y="3024672"/>
            <a:ext cx="12347268" cy="32624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1800" b="0" i="0" u="none" strike="noStrike" cap="none" normalizeH="0" baseline="0" dirty="0">
                <a:ln>
                  <a:noFill/>
                </a:ln>
                <a:solidFill>
                  <a:schemeClr val="tx1"/>
                </a:solidFill>
                <a:effectLst/>
                <a:latin typeface="Arial" charset="0"/>
              </a:rPr>
              <a:t/>
            </a:r>
            <a:br>
              <a:rPr kumimoji="0" lang="zh-TW" altLang="zh-TW" sz="1800" b="0" i="0" u="none" strike="noStrike" cap="none" normalizeH="0" baseline="0" dirty="0">
                <a:ln>
                  <a:noFill/>
                </a:ln>
                <a:solidFill>
                  <a:schemeClr val="tx1"/>
                </a:solidFill>
                <a:effectLst/>
                <a:latin typeface="Arial" charset="0"/>
              </a:rPr>
            </a:br>
            <a:endParaRPr kumimoji="0" lang="zh-TW" altLang="zh-TW"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Arial" charset="0"/>
              </a:rPr>
              <a:t> </a:t>
            </a:r>
            <a:endParaRPr kumimoji="0" lang="zh-TW" altLang="zh-TW"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rPr>
              <a:t>二、研究</a:t>
            </a:r>
            <a:r>
              <a:rPr kumimoji="0" lang="zh-TW" altLang="zh-TW" sz="2800" b="0" i="0" u="none" strike="noStrike" cap="none" normalizeH="0" baseline="0" dirty="0" smtClean="0">
                <a:ln>
                  <a:noFill/>
                </a:ln>
                <a:solidFill>
                  <a:schemeClr val="tx1"/>
                </a:solidFill>
                <a:effectLst/>
                <a:latin typeface="標楷體" pitchFamily="65" charset="-120"/>
                <a:ea typeface="標楷體" pitchFamily="65" charset="-120"/>
              </a:rPr>
              <a:t>假設</a:t>
            </a:r>
            <a:endParaRPr kumimoji="0" lang="en-US" altLang="zh-TW" sz="2800" b="0" i="0" u="none" strike="noStrike" cap="none" normalizeH="0" baseline="0" dirty="0" smtClean="0">
              <a:ln>
                <a:noFill/>
              </a:ln>
              <a:solidFill>
                <a:schemeClr val="tx1"/>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2800" b="0" i="0" u="none" strike="noStrike" cap="none" normalizeH="0" baseline="0" dirty="0">
              <a:ln>
                <a:noFill/>
              </a:ln>
              <a:solidFill>
                <a:schemeClr val="tx1"/>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本研究主要在區別兩種文創園區在體驗行銷與消費者利益上是否具有差異，故有以下兩個假設：</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假設一：兩個文創園區在體驗行銷上有差異</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假設二：兩個文創園區在消費者利益上有差異</a:t>
            </a:r>
          </a:p>
        </p:txBody>
      </p:sp>
      <p:sp>
        <p:nvSpPr>
          <p:cNvPr id="18" name="六邊形 17"/>
          <p:cNvSpPr/>
          <p:nvPr/>
        </p:nvSpPr>
        <p:spPr bwMode="auto">
          <a:xfrm>
            <a:off x="0" y="2285927"/>
            <a:ext cx="3918856" cy="1603901"/>
          </a:xfrm>
          <a:prstGeom prst="hexagon">
            <a:avLst/>
          </a:prstGeom>
          <a:solidFill>
            <a:schemeClr val="accent1">
              <a:lumMod val="20000"/>
              <a:lumOff val="80000"/>
            </a:schemeClr>
          </a:solidFill>
          <a:ln w="9525" cap="flat" cmpd="sng" algn="ctr">
            <a:no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TW" altLang="en-US" sz="2800" dirty="0" smtClean="0">
                <a:latin typeface="標楷體" pitchFamily="65" charset="-120"/>
                <a:ea typeface="標楷體" pitchFamily="65" charset="-120"/>
              </a:rPr>
              <a:t>  </a:t>
            </a:r>
            <a:r>
              <a:rPr lang="zh-TW" altLang="zh-TW" sz="2800" dirty="0" smtClean="0">
                <a:latin typeface="標楷體" pitchFamily="65" charset="-120"/>
                <a:ea typeface="標楷體" pitchFamily="65" charset="-120"/>
              </a:rPr>
              <a:t>台中文創園區</a:t>
            </a:r>
          </a:p>
          <a:p>
            <a:r>
              <a:rPr lang="zh-TW" altLang="en-US" sz="2800" dirty="0" smtClean="0">
                <a:latin typeface="標楷體" pitchFamily="65" charset="-120"/>
                <a:ea typeface="標楷體" pitchFamily="65" charset="-120"/>
              </a:rPr>
              <a:t> </a:t>
            </a:r>
            <a:r>
              <a:rPr lang="zh-TW" altLang="zh-TW" sz="2800" dirty="0" smtClean="0">
                <a:latin typeface="標楷體" pitchFamily="65" charset="-120"/>
                <a:ea typeface="標楷體" pitchFamily="65" charset="-120"/>
              </a:rPr>
              <a:t>勤美草悟道</a:t>
            </a:r>
            <a:r>
              <a:rPr lang="zh-TW" altLang="en-US" sz="2800" dirty="0" smtClean="0">
                <a:latin typeface="標楷體" pitchFamily="65" charset="-120"/>
                <a:ea typeface="標楷體" pitchFamily="65" charset="-120"/>
              </a:rPr>
              <a:t>商</a:t>
            </a:r>
            <a:r>
              <a:rPr lang="zh-TW" altLang="zh-TW" sz="2800" dirty="0" smtClean="0">
                <a:latin typeface="標楷體" pitchFamily="65" charset="-120"/>
                <a:ea typeface="標楷體" pitchFamily="65" charset="-120"/>
              </a:rPr>
              <a:t>圈</a:t>
            </a:r>
          </a:p>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zh-TW" altLang="en-US" sz="1800" b="1" i="0" u="none" strike="noStrike" cap="none" normalizeH="0" baseline="0" dirty="0">
              <a:ln>
                <a:noFill/>
              </a:ln>
              <a:solidFill>
                <a:schemeClr val="tx1"/>
              </a:solidFill>
              <a:effectLst/>
              <a:latin typeface="標楷體" pitchFamily="65" charset="-120"/>
              <a:ea typeface="標楷體" pitchFamily="65" charset="-120"/>
            </a:endParaRPr>
          </a:p>
        </p:txBody>
      </p:sp>
      <p:cxnSp>
        <p:nvCxnSpPr>
          <p:cNvPr id="20" name="直線單箭頭接點 19"/>
          <p:cNvCxnSpPr/>
          <p:nvPr/>
        </p:nvCxnSpPr>
        <p:spPr bwMode="auto">
          <a:xfrm>
            <a:off x="3833715" y="3423841"/>
            <a:ext cx="1333371" cy="262788"/>
          </a:xfrm>
          <a:prstGeom prst="straightConnector1">
            <a:avLst/>
          </a:prstGeom>
          <a:solidFill>
            <a:schemeClr val="accent1"/>
          </a:solidFill>
          <a:ln w="25400" cap="flat" cmpd="sng" algn="ctr">
            <a:solidFill>
              <a:srgbClr val="000000"/>
            </a:solidFill>
            <a:prstDash val="solid"/>
            <a:round/>
            <a:headEnd type="none" w="med" len="med"/>
            <a:tailEnd type="triangle" w="lg"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2" name="直線單箭頭接點 21"/>
          <p:cNvCxnSpPr/>
          <p:nvPr/>
        </p:nvCxnSpPr>
        <p:spPr bwMode="auto">
          <a:xfrm flipV="1">
            <a:off x="3819199" y="2467428"/>
            <a:ext cx="1304344" cy="259727"/>
          </a:xfrm>
          <a:prstGeom prst="straightConnector1">
            <a:avLst/>
          </a:prstGeom>
          <a:solidFill>
            <a:schemeClr val="accent1"/>
          </a:solidFill>
          <a:ln w="25400" cap="flat" cmpd="sng" algn="ctr">
            <a:solidFill>
              <a:srgbClr val="000000"/>
            </a:solidFill>
            <a:prstDash val="solid"/>
            <a:round/>
            <a:headEnd type="none" w="med" len="med"/>
            <a:tailEnd type="triangle" w="lg"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8" name="六邊形 27"/>
          <p:cNvSpPr/>
          <p:nvPr/>
        </p:nvSpPr>
        <p:spPr bwMode="auto">
          <a:xfrm>
            <a:off x="5194637" y="1967824"/>
            <a:ext cx="2381820" cy="890374"/>
          </a:xfrm>
          <a:prstGeom prst="hexagon">
            <a:avLst/>
          </a:prstGeom>
          <a:solidFill>
            <a:schemeClr val="accent1">
              <a:lumMod val="20000"/>
              <a:lumOff val="80000"/>
            </a:schemeClr>
          </a:solidFill>
          <a:ln w="9525" cap="flat" cmpd="sng" algn="ctr">
            <a:no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zh-TW" altLang="zh-TW" sz="2800" dirty="0" smtClean="0">
                <a:latin typeface="標楷體" pitchFamily="65" charset="-120"/>
                <a:ea typeface="標楷體" pitchFamily="65" charset="-120"/>
              </a:rPr>
              <a:t>體驗行銷</a:t>
            </a:r>
          </a:p>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zh-TW" altLang="en-US" sz="18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p:txBody>
      </p:sp>
      <p:sp>
        <p:nvSpPr>
          <p:cNvPr id="29" name="六邊形 28"/>
          <p:cNvSpPr/>
          <p:nvPr/>
        </p:nvSpPr>
        <p:spPr bwMode="auto">
          <a:xfrm>
            <a:off x="5223665" y="3157995"/>
            <a:ext cx="2672106" cy="890374"/>
          </a:xfrm>
          <a:prstGeom prst="hexagon">
            <a:avLst/>
          </a:prstGeom>
          <a:solidFill>
            <a:schemeClr val="accent1">
              <a:lumMod val="20000"/>
              <a:lumOff val="80000"/>
            </a:schemeClr>
          </a:solidFill>
          <a:ln w="9525" cap="flat" cmpd="sng" algn="ctr">
            <a:no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zh-TW" altLang="zh-TW" sz="2800" dirty="0" smtClean="0">
                <a:latin typeface="標楷體" pitchFamily="65" charset="-120"/>
                <a:ea typeface="標楷體" pitchFamily="65" charset="-120"/>
              </a:rPr>
              <a:t>消</a:t>
            </a:r>
            <a:r>
              <a:rPr lang="zh-TW" altLang="en-US" sz="2800" dirty="0" smtClean="0">
                <a:latin typeface="標楷體" pitchFamily="65" charset="-120"/>
                <a:ea typeface="標楷體" pitchFamily="65" charset="-120"/>
              </a:rPr>
              <a:t>費者利益</a:t>
            </a:r>
            <a:endParaRPr lang="zh-TW" altLang="en-US" sz="2800" dirty="0">
              <a:latin typeface="標楷體" pitchFamily="65" charset="-120"/>
              <a:ea typeface="標楷體" pitchFamily="65" charset="-120"/>
            </a:endParaRPr>
          </a:p>
        </p:txBody>
      </p:sp>
    </p:spTree>
    <p:extLst>
      <p:ext uri="{BB962C8B-B14F-4D97-AF65-F5344CB8AC3E}">
        <p14:creationId xmlns="" xmlns:p14="http://schemas.microsoft.com/office/powerpoint/2010/main" val="33659883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群組 3"/>
          <p:cNvGrpSpPr/>
          <p:nvPr/>
        </p:nvGrpSpPr>
        <p:grpSpPr>
          <a:xfrm>
            <a:off x="0" y="0"/>
            <a:ext cx="12192000" cy="1143000"/>
            <a:chOff x="-74412" y="0"/>
            <a:chExt cx="9218412" cy="1143000"/>
          </a:xfrm>
        </p:grpSpPr>
        <p:sp>
          <p:nvSpPr>
            <p:cNvPr id="5" name="矩形 4"/>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6" name="圓角矩形 5"/>
            <p:cNvSpPr/>
            <p:nvPr/>
          </p:nvSpPr>
          <p:spPr>
            <a:xfrm>
              <a:off x="3385059" y="206063"/>
              <a:ext cx="5333727"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latin typeface="微軟正黑體" panose="020B0604030504040204" pitchFamily="34" charset="-120"/>
                  <a:ea typeface="微軟正黑體" panose="020B0604030504040204" pitchFamily="34" charset="-120"/>
                </a:rPr>
                <a:t>       </a:t>
              </a:r>
              <a:r>
                <a:rPr lang="zh-TW" altLang="zh-TW" sz="2400" dirty="0" smtClean="0">
                  <a:latin typeface="微軟正黑體" panose="020B0604030504040204" pitchFamily="34" charset="-120"/>
                  <a:ea typeface="微軟正黑體" panose="020B0604030504040204" pitchFamily="34" charset="-120"/>
                </a:rPr>
                <a:t>研究架構與假設</a:t>
              </a:r>
              <a:endParaRPr lang="en-US" altLang="zh-TW" sz="2400" dirty="0">
                <a:latin typeface="微軟正黑體" panose="020B0604030504040204" pitchFamily="34" charset="-120"/>
                <a:ea typeface="微軟正黑體" panose="020B0604030504040204" pitchFamily="34" charset="-120"/>
              </a:endParaRPr>
            </a:p>
          </p:txBody>
        </p:sp>
        <p:sp>
          <p:nvSpPr>
            <p:cNvPr id="7" name="五邊形 6"/>
            <p:cNvSpPr/>
            <p:nvPr/>
          </p:nvSpPr>
          <p:spPr>
            <a:xfrm>
              <a:off x="6074626" y="215516"/>
              <a:ext cx="2244910" cy="844168"/>
            </a:xfrm>
            <a:prstGeom prst="homePlate">
              <a:avLst>
                <a:gd name="adj" fmla="val 36205"/>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zh-TW" sz="2800" dirty="0" smtClean="0">
                  <a:solidFill>
                    <a:schemeClr val="dk1"/>
                  </a:solidFill>
                  <a:latin typeface="微軟正黑體" panose="020B0604030504040204" pitchFamily="34" charset="-120"/>
                  <a:ea typeface="微軟正黑體" panose="020B0604030504040204" pitchFamily="34" charset="-120"/>
                </a:rPr>
                <a:t>問卷設計與調查</a:t>
              </a:r>
              <a:endParaRPr lang="zh-TW" altLang="en-US" sz="2800" dirty="0" smtClean="0">
                <a:solidFill>
                  <a:schemeClr val="dk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19431" y="224985"/>
              <a:ext cx="3281224" cy="646331"/>
            </a:xfrm>
            <a:prstGeom prst="rect">
              <a:avLst/>
            </a:prstGeom>
            <a:noFill/>
          </p:spPr>
          <p:txBody>
            <a:bodyPr wrap="none" rtlCol="0">
              <a:spAutoFit/>
            </a:bodyPr>
            <a:lstStyle/>
            <a:p>
              <a:r>
                <a:rPr lang="zh-TW" altLang="en-US" sz="3600" dirty="0" smtClean="0">
                  <a:latin typeface="微軟正黑體" panose="020B0604030504040204" pitchFamily="34" charset="-120"/>
                  <a:ea typeface="微軟正黑體" panose="020B0604030504040204" pitchFamily="34" charset="-120"/>
                </a:rPr>
                <a:t>參、研究設計與方法</a:t>
              </a:r>
              <a:endParaRPr lang="zh-TW" altLang="en-US" sz="3600" dirty="0">
                <a:latin typeface="微軟正黑體" panose="020B0604030504040204" pitchFamily="34" charset="-120"/>
                <a:ea typeface="微軟正黑體" panose="020B0604030504040204" pitchFamily="34" charset="-120"/>
              </a:endParaRPr>
            </a:p>
          </p:txBody>
        </p:sp>
      </p:grpSp>
      <p:sp>
        <p:nvSpPr>
          <p:cNvPr id="2" name="矩形 1"/>
          <p:cNvSpPr/>
          <p:nvPr/>
        </p:nvSpPr>
        <p:spPr>
          <a:xfrm>
            <a:off x="142371" y="1934911"/>
            <a:ext cx="11648661" cy="1349087"/>
          </a:xfrm>
          <a:prstGeom prst="rect">
            <a:avLst/>
          </a:prstGeom>
        </p:spPr>
        <p:txBody>
          <a:bodyPr wrap="square">
            <a:spAutoFit/>
          </a:bodyPr>
          <a:lstStyle/>
          <a:p>
            <a:pPr indent="355600">
              <a:lnSpc>
                <a:spcPts val="2000"/>
              </a:lnSpc>
              <a:spcBef>
                <a:spcPts val="600"/>
              </a:spcBef>
              <a:spcAft>
                <a:spcPts val="0"/>
              </a:spcAft>
            </a:pPr>
            <a:r>
              <a:rPr lang="zh-TW" altLang="zh-TW" sz="2800" kern="100" dirty="0">
                <a:latin typeface="Calibri" charset="0"/>
                <a:ea typeface="標楷體" charset="-120"/>
                <a:cs typeface="Times New Roman" charset="0"/>
              </a:rPr>
              <a:t>本研究以問卷調查法為研究工具，選定勤美草悟道商圈和台中文</a:t>
            </a:r>
            <a:r>
              <a:rPr lang="zh-TW" altLang="zh-TW" sz="2800" kern="100" dirty="0" smtClean="0">
                <a:latin typeface="Calibri" charset="0"/>
                <a:ea typeface="標楷體" charset="-120"/>
                <a:cs typeface="Times New Roman" charset="0"/>
              </a:rPr>
              <a:t>創園區</a:t>
            </a:r>
            <a:endParaRPr lang="zh-TW" altLang="en-US" sz="28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800" kern="100" dirty="0" smtClean="0">
                <a:latin typeface="Calibri" charset="0"/>
                <a:ea typeface="標楷體" charset="-120"/>
                <a:cs typeface="Times New Roman" charset="0"/>
              </a:rPr>
              <a:t>的</a:t>
            </a:r>
            <a:r>
              <a:rPr lang="zh-TW" altLang="zh-TW" sz="2800" kern="100" dirty="0">
                <a:latin typeface="Calibri" charset="0"/>
                <a:ea typeface="標楷體" charset="-120"/>
                <a:cs typeface="Times New Roman" charset="0"/>
              </a:rPr>
              <a:t>民眾為研究對象，採用隨機抽樣的方式，進行網路問卷的發放與回收。</a:t>
            </a:r>
            <a:endParaRPr lang="zh-TW" altLang="zh-TW" sz="2800" kern="100" dirty="0">
              <a:latin typeface="Calibri" charset="0"/>
              <a:cs typeface="Times New Roman" charset="0"/>
            </a:endParaRPr>
          </a:p>
          <a:p>
            <a:pPr indent="355600">
              <a:lnSpc>
                <a:spcPts val="2000"/>
              </a:lnSpc>
              <a:spcBef>
                <a:spcPts val="600"/>
              </a:spcBef>
              <a:spcAft>
                <a:spcPts val="0"/>
              </a:spcAft>
            </a:pPr>
            <a:r>
              <a:rPr lang="en-US" altLang="zh-TW" sz="2000" kern="100" dirty="0">
                <a:latin typeface="標楷體" charset="-120"/>
                <a:cs typeface="Times New Roman" charset="0"/>
              </a:rPr>
              <a:t> </a:t>
            </a:r>
            <a:endParaRPr lang="zh-TW" altLang="zh-TW" sz="2000" kern="100" dirty="0">
              <a:latin typeface="Calibri" charset="0"/>
              <a:cs typeface="Times New Roman" charset="0"/>
            </a:endParaRPr>
          </a:p>
          <a:p>
            <a:pPr indent="355600">
              <a:lnSpc>
                <a:spcPts val="2000"/>
              </a:lnSpc>
              <a:spcBef>
                <a:spcPts val="600"/>
              </a:spcBef>
              <a:spcAft>
                <a:spcPts val="0"/>
              </a:spcAft>
            </a:pPr>
            <a:endParaRPr lang="zh-TW" altLang="zh-TW" sz="1600" kern="100" dirty="0">
              <a:latin typeface="Calibri" charset="0"/>
              <a:cs typeface="Times New Roman" charset="0"/>
            </a:endParaRPr>
          </a:p>
        </p:txBody>
      </p:sp>
      <p:sp>
        <p:nvSpPr>
          <p:cNvPr id="3" name="矩形 2"/>
          <p:cNvSpPr/>
          <p:nvPr/>
        </p:nvSpPr>
        <p:spPr>
          <a:xfrm>
            <a:off x="72716" y="3125920"/>
            <a:ext cx="11695214" cy="3031664"/>
          </a:xfrm>
          <a:prstGeom prst="rect">
            <a:avLst/>
          </a:prstGeom>
        </p:spPr>
        <p:txBody>
          <a:bodyPr wrap="square">
            <a:spAutoFit/>
          </a:bodyPr>
          <a:lstStyle/>
          <a:p>
            <a:pPr indent="355600">
              <a:lnSpc>
                <a:spcPts val="2000"/>
              </a:lnSpc>
              <a:spcBef>
                <a:spcPts val="600"/>
              </a:spcBef>
              <a:spcAft>
                <a:spcPts val="0"/>
              </a:spcAft>
            </a:pPr>
            <a:endParaRPr lang="zh-TW" altLang="zh-TW" sz="2400" kern="100" dirty="0">
              <a:latin typeface="Calibri" charset="0"/>
              <a:cs typeface="Times New Roman" charset="0"/>
            </a:endParaRPr>
          </a:p>
          <a:p>
            <a:pPr indent="355600">
              <a:lnSpc>
                <a:spcPts val="2000"/>
              </a:lnSpc>
              <a:spcBef>
                <a:spcPts val="600"/>
              </a:spcBef>
              <a:spcAft>
                <a:spcPts val="0"/>
              </a:spcAft>
            </a:pPr>
            <a:r>
              <a:rPr lang="zh-TW" altLang="zh-TW" sz="2400" kern="100" dirty="0">
                <a:latin typeface="Calibri" charset="0"/>
                <a:ea typeface="標楷體" charset="-120"/>
                <a:cs typeface="Times New Roman" charset="0"/>
              </a:rPr>
              <a:t>問卷調查法代表一個普遍而具體化的操作過程，必須透過客觀、有系統的科方</a:t>
            </a:r>
            <a:r>
              <a:rPr lang="zh-TW" altLang="zh-TW" sz="2400" kern="100" dirty="0" smtClean="0">
                <a:latin typeface="Calibri" charset="0"/>
                <a:ea typeface="標楷體" charset="-120"/>
                <a:cs typeface="Times New Roman" charset="0"/>
              </a:rPr>
              <a:t>法</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a:t>
            </a:r>
            <a:r>
              <a:rPr lang="zh-TW" altLang="zh-TW" sz="2400" kern="100" dirty="0">
                <a:latin typeface="Calibri" charset="0"/>
                <a:ea typeface="標楷體" charset="-120"/>
                <a:cs typeface="Times New Roman" charset="0"/>
              </a:rPr>
              <a:t>在應用上必須要了解實施的過程與程序，才能蒐集到可靠、有效的資料。並</a:t>
            </a:r>
            <a:r>
              <a:rPr lang="zh-TW" altLang="zh-TW" sz="2400" kern="100" dirty="0" smtClean="0">
                <a:latin typeface="Calibri" charset="0"/>
                <a:ea typeface="標楷體" charset="-120"/>
                <a:cs typeface="Times New Roman" charset="0"/>
              </a:rPr>
              <a:t>利</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用</a:t>
            </a:r>
            <a:r>
              <a:rPr lang="zh-TW" altLang="zh-TW" sz="2400" kern="100" dirty="0">
                <a:latin typeface="Calibri" charset="0"/>
                <a:ea typeface="標楷體" charset="-120"/>
                <a:cs typeface="Times New Roman" charset="0"/>
              </a:rPr>
              <a:t>網路問卷讓填答者可以利用最方便的時間填答、問卷，具匿名性、題目</a:t>
            </a:r>
            <a:r>
              <a:rPr lang="zh-TW" altLang="zh-TW" sz="2400" kern="100" dirty="0" smtClean="0">
                <a:latin typeface="Calibri" charset="0"/>
                <a:ea typeface="標楷體" charset="-120"/>
                <a:cs typeface="Times New Roman" charset="0"/>
              </a:rPr>
              <a:t>標準化</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a:t>
            </a:r>
            <a:r>
              <a:rPr lang="zh-TW" altLang="zh-TW" sz="2400" kern="100" dirty="0">
                <a:latin typeface="Calibri" charset="0"/>
                <a:ea typeface="標楷體" charset="-120"/>
                <a:cs typeface="Times New Roman" charset="0"/>
              </a:rPr>
              <a:t>實施的範圍較廣。藉由問卷的設計，來了解消費者的反應與意見，以達到用</a:t>
            </a:r>
            <a:r>
              <a:rPr lang="zh-TW" altLang="zh-TW" sz="2400" kern="100" dirty="0" smtClean="0">
                <a:latin typeface="Calibri" charset="0"/>
                <a:ea typeface="標楷體" charset="-120"/>
                <a:cs typeface="Times New Roman" charset="0"/>
              </a:rPr>
              <a:t>後</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評估與</a:t>
            </a:r>
            <a:r>
              <a:rPr lang="zh-TW" altLang="zh-TW" sz="2400" kern="100" dirty="0">
                <a:latin typeface="Calibri" charset="0"/>
                <a:ea typeface="標楷體" charset="-120"/>
                <a:cs typeface="Times New Roman" charset="0"/>
              </a:rPr>
              <a:t>目的。</a:t>
            </a:r>
          </a:p>
          <a:p>
            <a:pPr indent="355600">
              <a:lnSpc>
                <a:spcPts val="2000"/>
              </a:lnSpc>
              <a:spcBef>
                <a:spcPts val="600"/>
              </a:spcBef>
              <a:spcAft>
                <a:spcPts val="0"/>
              </a:spcAft>
            </a:pPr>
            <a:r>
              <a:rPr lang="zh-TW" altLang="zh-TW" sz="2400" kern="100" dirty="0">
                <a:latin typeface="Calibri" charset="0"/>
                <a:ea typeface="標楷體" charset="-120"/>
                <a:cs typeface="Times New Roman" charset="0"/>
              </a:rPr>
              <a:t>我們問卷是透過網路發放的方式，一開始我們是找自己的親人、朋友、學校的</a:t>
            </a:r>
            <a:r>
              <a:rPr lang="zh-TW" altLang="zh-TW" sz="2400" kern="100" dirty="0" smtClean="0">
                <a:latin typeface="Calibri" charset="0"/>
                <a:ea typeface="標楷體" charset="-120"/>
                <a:cs typeface="Times New Roman" charset="0"/>
              </a:rPr>
              <a:t>師</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長</a:t>
            </a:r>
            <a:r>
              <a:rPr lang="zh-TW" altLang="zh-TW" sz="2400" kern="100" dirty="0">
                <a:latin typeface="Calibri" charset="0"/>
                <a:ea typeface="標楷體" charset="-120"/>
                <a:cs typeface="Times New Roman" charset="0"/>
              </a:rPr>
              <a:t>、同學以及學弟妹，再請它們幫我們轉傳給它們認識的人，因此我們最後</a:t>
            </a:r>
            <a:r>
              <a:rPr lang="zh-TW" altLang="zh-TW" sz="2400" kern="100" dirty="0" smtClean="0">
                <a:latin typeface="Calibri" charset="0"/>
                <a:ea typeface="標楷體" charset="-120"/>
                <a:cs typeface="Times New Roman" charset="0"/>
              </a:rPr>
              <a:t>總共</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收集</a:t>
            </a:r>
            <a:r>
              <a:rPr lang="zh-TW" altLang="zh-TW" sz="2400" kern="100" dirty="0">
                <a:latin typeface="Calibri" charset="0"/>
                <a:ea typeface="標楷體" charset="-120"/>
                <a:cs typeface="Times New Roman" charset="0"/>
              </a:rPr>
              <a:t>到了</a:t>
            </a:r>
            <a:r>
              <a:rPr lang="en-US" altLang="zh-TW" sz="2400" kern="100" dirty="0">
                <a:latin typeface="Calibri" charset="0"/>
                <a:ea typeface="標楷體" charset="-120"/>
                <a:cs typeface="Times New Roman" charset="0"/>
              </a:rPr>
              <a:t>310</a:t>
            </a:r>
            <a:r>
              <a:rPr lang="zh-TW" altLang="zh-TW" sz="2400" kern="100" dirty="0">
                <a:latin typeface="Calibri" charset="0"/>
                <a:ea typeface="標楷體" charset="-120"/>
                <a:cs typeface="Times New Roman" charset="0"/>
              </a:rPr>
              <a:t>份問卷。</a:t>
            </a:r>
          </a:p>
        </p:txBody>
      </p:sp>
    </p:spTree>
    <p:extLst>
      <p:ext uri="{BB962C8B-B14F-4D97-AF65-F5344CB8AC3E}">
        <p14:creationId xmlns="" xmlns:p14="http://schemas.microsoft.com/office/powerpoint/2010/main" val="2778949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等於 6"/>
          <p:cNvSpPr/>
          <p:nvPr/>
        </p:nvSpPr>
        <p:spPr>
          <a:xfrm rot="5400000">
            <a:off x="3728346" y="2933095"/>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0" name="等於 9"/>
          <p:cNvSpPr/>
          <p:nvPr/>
        </p:nvSpPr>
        <p:spPr>
          <a:xfrm rot="5400000">
            <a:off x="3706730" y="3683330"/>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等於 10"/>
          <p:cNvSpPr/>
          <p:nvPr/>
        </p:nvSpPr>
        <p:spPr>
          <a:xfrm rot="5400000">
            <a:off x="7463747" y="3715072"/>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等於 11"/>
          <p:cNvSpPr/>
          <p:nvPr/>
        </p:nvSpPr>
        <p:spPr>
          <a:xfrm rot="5400000">
            <a:off x="6590710" y="302324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6" name="文字方塊 15"/>
          <p:cNvSpPr txBox="1"/>
          <p:nvPr/>
        </p:nvSpPr>
        <p:spPr>
          <a:xfrm>
            <a:off x="2389687" y="1152668"/>
            <a:ext cx="3262432" cy="1015663"/>
          </a:xfrm>
          <a:prstGeom prst="rect">
            <a:avLst/>
          </a:prstGeom>
          <a:noFill/>
        </p:spPr>
        <p:txBody>
          <a:bodyPr wrap="none" rtlCol="0">
            <a:spAutoFit/>
          </a:bodyPr>
          <a:lstStyle/>
          <a:p>
            <a:r>
              <a:rPr lang="zh-TW" altLang="zh-TW" sz="6000" b="1" dirty="0" smtClean="0"/>
              <a:t>研究結果</a:t>
            </a:r>
            <a:endParaRPr lang="zh-TW" altLang="en-US" sz="6000" dirty="0">
              <a:latin typeface="微軟正黑體" panose="020B0604030504040204" pitchFamily="34" charset="-120"/>
              <a:ea typeface="微軟正黑體" panose="020B0604030504040204" pitchFamily="34" charset="-120"/>
            </a:endParaRPr>
          </a:p>
        </p:txBody>
      </p:sp>
      <p:sp>
        <p:nvSpPr>
          <p:cNvPr id="19" name="等於 18"/>
          <p:cNvSpPr/>
          <p:nvPr/>
        </p:nvSpPr>
        <p:spPr>
          <a:xfrm rot="5400000">
            <a:off x="3733732" y="4399243"/>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0" name="等於 19"/>
          <p:cNvSpPr/>
          <p:nvPr/>
        </p:nvSpPr>
        <p:spPr>
          <a:xfrm rot="5400000">
            <a:off x="7085368" y="4454407"/>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4" name="文字方塊 23"/>
          <p:cNvSpPr txBox="1"/>
          <p:nvPr/>
        </p:nvSpPr>
        <p:spPr>
          <a:xfrm>
            <a:off x="4056846" y="2717441"/>
            <a:ext cx="2749471" cy="707886"/>
          </a:xfrm>
          <a:prstGeom prst="rect">
            <a:avLst/>
          </a:prstGeom>
          <a:noFill/>
        </p:spPr>
        <p:txBody>
          <a:bodyPr wrap="none" rtlCol="0">
            <a:spAutoFit/>
          </a:bodyPr>
          <a:lstStyle/>
          <a:p>
            <a:r>
              <a:rPr lang="zh-TW" altLang="zh-TW" sz="4000" dirty="0" smtClean="0">
                <a:latin typeface="微軟正黑體" panose="020B0604030504040204" pitchFamily="34" charset="-120"/>
                <a:ea typeface="微軟正黑體" panose="020B0604030504040204" pitchFamily="34" charset="-120"/>
              </a:rPr>
              <a:t>描述性統計</a:t>
            </a:r>
            <a:endParaRPr lang="zh-TW" altLang="en-US" sz="4000" dirty="0" smtClean="0">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4031087" y="3425779"/>
            <a:ext cx="3775393" cy="707886"/>
          </a:xfrm>
          <a:prstGeom prst="rect">
            <a:avLst/>
          </a:prstGeom>
          <a:noFill/>
        </p:spPr>
        <p:txBody>
          <a:bodyPr wrap="none" rtlCol="0">
            <a:spAutoFit/>
          </a:bodyPr>
          <a:lstStyle/>
          <a:p>
            <a:r>
              <a:rPr lang="zh-TW" altLang="zh-TW" sz="4000" dirty="0" smtClean="0">
                <a:latin typeface="微軟正黑體" panose="020B0604030504040204" pitchFamily="34" charset="-120"/>
                <a:ea typeface="微軟正黑體" panose="020B0604030504040204" pitchFamily="34" charset="-120"/>
              </a:rPr>
              <a:t>驗證性因素分析</a:t>
            </a:r>
            <a:endParaRPr lang="zh-TW" altLang="en-US" sz="4000" dirty="0" smtClean="0">
              <a:latin typeface="微軟正黑體" panose="020B0604030504040204" pitchFamily="34" charset="-120"/>
              <a:ea typeface="微軟正黑體" panose="020B0604030504040204" pitchFamily="34" charset="-120"/>
            </a:endParaRPr>
          </a:p>
        </p:txBody>
      </p:sp>
      <p:sp>
        <p:nvSpPr>
          <p:cNvPr id="26" name="文字方塊 25"/>
          <p:cNvSpPr txBox="1"/>
          <p:nvPr/>
        </p:nvSpPr>
        <p:spPr>
          <a:xfrm>
            <a:off x="4056845" y="4159876"/>
            <a:ext cx="3262432" cy="707886"/>
          </a:xfrm>
          <a:prstGeom prst="rect">
            <a:avLst/>
          </a:prstGeom>
          <a:noFill/>
        </p:spPr>
        <p:txBody>
          <a:bodyPr wrap="none" rtlCol="0">
            <a:spAutoFit/>
          </a:bodyPr>
          <a:lstStyle/>
          <a:p>
            <a:r>
              <a:rPr lang="zh-TW" altLang="zh-TW" sz="4000" dirty="0" smtClean="0">
                <a:latin typeface="微軟正黑體" panose="020B0604030504040204" pitchFamily="34" charset="-120"/>
                <a:ea typeface="微軟正黑體" panose="020B0604030504040204" pitchFamily="34" charset="-120"/>
              </a:rPr>
              <a:t>研究假設驗證</a:t>
            </a:r>
            <a:endParaRPr lang="zh-TW" altLang="en-US" sz="4000" dirty="0" smtClean="0">
              <a:latin typeface="微軟正黑體" panose="020B0604030504040204" pitchFamily="34" charset="-120"/>
              <a:ea typeface="微軟正黑體" panose="020B0604030504040204" pitchFamily="34" charset="-120"/>
            </a:endParaRPr>
          </a:p>
        </p:txBody>
      </p:sp>
      <p:sp>
        <p:nvSpPr>
          <p:cNvPr id="9218" name="AutoShape 2" descr="http://pic26.nipic.com/20130106/11664993_142302687123_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TW" altLang="en-US"/>
          </a:p>
        </p:txBody>
      </p:sp>
      <p:pic>
        <p:nvPicPr>
          <p:cNvPr id="9219"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42007" y="2637517"/>
            <a:ext cx="3267075" cy="3905250"/>
          </a:xfrm>
          <a:prstGeom prst="rect">
            <a:avLst/>
          </a:prstGeom>
          <a:noFill/>
          <a:ln w="9525">
            <a:noFill/>
            <a:miter lim="800000"/>
            <a:headEnd/>
            <a:tailEnd/>
          </a:ln>
        </p:spPr>
      </p:pic>
    </p:spTree>
    <p:extLst>
      <p:ext uri="{BB962C8B-B14F-4D97-AF65-F5344CB8AC3E}">
        <p14:creationId xmlns="" xmlns:p14="http://schemas.microsoft.com/office/powerpoint/2010/main" val="1873902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群組 6"/>
          <p:cNvGrpSpPr/>
          <p:nvPr/>
        </p:nvGrpSpPr>
        <p:grpSpPr>
          <a:xfrm>
            <a:off x="0" y="0"/>
            <a:ext cx="12192000" cy="1143000"/>
            <a:chOff x="-74412" y="0"/>
            <a:chExt cx="9218412" cy="1143000"/>
          </a:xfrm>
        </p:grpSpPr>
        <p:sp>
          <p:nvSpPr>
            <p:cNvPr id="8" name="矩形 7"/>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9" name="圓角矩形 8"/>
            <p:cNvSpPr/>
            <p:nvPr/>
          </p:nvSpPr>
          <p:spPr>
            <a:xfrm>
              <a:off x="2462957" y="149416"/>
              <a:ext cx="6209742"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latin typeface="微軟正黑體" panose="020B0604030504040204" pitchFamily="34" charset="-120"/>
                  <a:ea typeface="微軟正黑體" panose="020B0604030504040204" pitchFamily="34" charset="-120"/>
                </a:rPr>
                <a:t>  基本資料分析</a:t>
              </a:r>
              <a:endParaRPr lang="en-US" altLang="zh-TW" sz="2400"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19431" y="224985"/>
              <a:ext cx="223402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肆</a:t>
              </a:r>
              <a:r>
                <a:rPr lang="zh-TW" altLang="en-US" sz="3600" dirty="0" smtClean="0">
                  <a:latin typeface="微軟正黑體" panose="020B0604030504040204" pitchFamily="34" charset="-120"/>
                  <a:ea typeface="微軟正黑體" panose="020B0604030504040204" pitchFamily="34" charset="-120"/>
                </a:rPr>
                <a:t>、研究結果</a:t>
              </a:r>
              <a:endParaRPr lang="zh-TW" altLang="en-US" sz="3600" dirty="0">
                <a:latin typeface="微軟正黑體" panose="020B0604030504040204" pitchFamily="34" charset="-120"/>
                <a:ea typeface="微軟正黑體" panose="020B0604030504040204" pitchFamily="34" charset="-120"/>
              </a:endParaRPr>
            </a:p>
          </p:txBody>
        </p:sp>
      </p:grpSp>
      <p:sp>
        <p:nvSpPr>
          <p:cNvPr id="11" name="五邊形 10"/>
          <p:cNvSpPr/>
          <p:nvPr/>
        </p:nvSpPr>
        <p:spPr>
          <a:xfrm>
            <a:off x="3506617" y="149416"/>
            <a:ext cx="2555855"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solidFill>
                  <a:schemeClr val="tx1"/>
                </a:solidFill>
                <a:latin typeface="微軟正黑體" panose="020B0604030504040204" pitchFamily="34" charset="-120"/>
                <a:ea typeface="微軟正黑體" panose="020B0604030504040204" pitchFamily="34" charset="-120"/>
              </a:rPr>
              <a:t>描述性統計</a:t>
            </a:r>
            <a:endParaRPr lang="en-US" altLang="zh-TW" sz="2800" dirty="0">
              <a:solidFill>
                <a:schemeClr val="tx1"/>
              </a:solidFill>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6272011" y="321973"/>
            <a:ext cx="2339102" cy="461665"/>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驗證性因素分析</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8770514" y="321971"/>
            <a:ext cx="2031325" cy="461665"/>
          </a:xfrm>
          <a:prstGeom prst="rect">
            <a:avLst/>
          </a:prstGeom>
          <a:noFill/>
        </p:spPr>
        <p:txBody>
          <a:bodyPr wrap="none" rtlCol="0">
            <a:spAutoFit/>
          </a:bodyPr>
          <a:lstStyle/>
          <a:p>
            <a:r>
              <a:rPr lang="zh-TW" altLang="zh-TW" sz="2400" dirty="0" smtClean="0">
                <a:solidFill>
                  <a:schemeClr val="dk1"/>
                </a:solidFill>
                <a:latin typeface="微軟正黑體" panose="020B0604030504040204" pitchFamily="34" charset="-120"/>
                <a:ea typeface="微軟正黑體" panose="020B0604030504040204" pitchFamily="34" charset="-120"/>
              </a:rPr>
              <a:t>研究假設驗證</a:t>
            </a:r>
            <a:endParaRPr lang="zh-TW" altLang="en-US" sz="2400" dirty="0" smtClean="0">
              <a:solidFill>
                <a:schemeClr val="dk1"/>
              </a:solidFill>
              <a:latin typeface="微軟正黑體" panose="020B0604030504040204" pitchFamily="34" charset="-120"/>
              <a:ea typeface="微軟正黑體" panose="020B0604030504040204" pitchFamily="34" charset="-120"/>
            </a:endParaRPr>
          </a:p>
        </p:txBody>
      </p:sp>
      <p:sp>
        <p:nvSpPr>
          <p:cNvPr id="8193" name="Rectangle 1"/>
          <p:cNvSpPr>
            <a:spLocks noChangeArrowheads="1"/>
          </p:cNvSpPr>
          <p:nvPr/>
        </p:nvSpPr>
        <p:spPr bwMode="auto">
          <a:xfrm>
            <a:off x="568305" y="1140985"/>
            <a:ext cx="11623695" cy="61247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55600" algn="l" defTabSz="914400" rtl="0" eaLnBrk="1" fontAlgn="base" latinLnBrk="0" hangingPunct="1">
              <a:lnSpc>
                <a:spcPct val="100000"/>
              </a:lnSpc>
              <a:spcBef>
                <a:spcPct val="0"/>
              </a:spcBef>
              <a:spcAft>
                <a:spcPct val="0"/>
              </a:spcAft>
              <a:buClrTx/>
              <a:buSzTx/>
              <a:buFontTx/>
              <a:buNone/>
              <a:tabLst/>
            </a:pPr>
            <a:r>
              <a:rPr kumimoji="1" 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一、全樣本之基本資料分析</a:t>
            </a:r>
            <a:endPar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p>
            <a:pPr marL="0" marR="0" lvl="0" indent="355600" algn="l" defTabSz="914400" rtl="0" eaLnBrk="1" fontAlgn="base" latinLnBrk="0" hangingPunct="1">
              <a:lnSpc>
                <a:spcPct val="100000"/>
              </a:lnSpc>
              <a:spcBef>
                <a:spcPct val="0"/>
              </a:spcBef>
              <a:spcAft>
                <a:spcPct val="0"/>
              </a:spcAft>
              <a:buClrTx/>
              <a:buSzTx/>
              <a:buFontTx/>
              <a:buNone/>
              <a:tabLst/>
            </a:pPr>
            <a:endPar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性別</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女性</a:t>
            </a:r>
            <a:r>
              <a:rPr kumimoji="1" lang="en-US" altLang="zh-TW" sz="2800" dirty="0" smtClean="0">
                <a:latin typeface="標楷體" pitchFamily="65" charset="-120"/>
                <a:ea typeface="標楷體" pitchFamily="65" charset="-120"/>
                <a:cs typeface="Times New Roman" pitchFamily="18" charset="0"/>
              </a:rPr>
              <a:t>&gt;</a:t>
            </a:r>
            <a:r>
              <a:rPr kumimoji="1" lang="zh-TW" altLang="en-US" sz="2800" dirty="0" smtClean="0">
                <a:latin typeface="標楷體" pitchFamily="65" charset="-120"/>
                <a:ea typeface="標楷體" pitchFamily="65" charset="-120"/>
                <a:cs typeface="Times New Roman" pitchFamily="18" charset="0"/>
              </a:rPr>
              <a:t>男性</a:t>
            </a:r>
            <a:r>
              <a:rPr lang="zh-TW" altLang="zh-TW" sz="2800" kern="100" dirty="0" smtClean="0">
                <a:latin typeface="Calibri" charset="0"/>
                <a:ea typeface="標楷體" charset="-120"/>
                <a:cs typeface="Times New Roman" charset="0"/>
              </a:rPr>
              <a:t>。</a:t>
            </a:r>
            <a:r>
              <a:rPr kumimoji="1" lang="zh-TW" altLang="en-US" sz="2800" dirty="0" smtClean="0">
                <a:latin typeface="標楷體" pitchFamily="65" charset="-120"/>
                <a:ea typeface="標楷體" pitchFamily="65" charset="-120"/>
                <a:cs typeface="Times New Roman" pitchFamily="18" charset="0"/>
              </a:rPr>
              <a:t>                   </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年齡層</a:t>
            </a:r>
            <a:r>
              <a:rPr kumimoji="1" lang="en-US" altLang="zh-TW" sz="2800" b="1" dirty="0" smtClean="0">
                <a:latin typeface="標楷體" pitchFamily="65" charset="-120"/>
                <a:ea typeface="標楷體" pitchFamily="65" charset="-120"/>
                <a:cs typeface="Times New Roman" pitchFamily="18" charset="0"/>
              </a:rPr>
              <a:t>-</a:t>
            </a:r>
            <a:r>
              <a:rPr kumimoji="1" lang="en-US" altLang="zh-TW" sz="2800" dirty="0" smtClean="0">
                <a:latin typeface="標楷體" pitchFamily="65" charset="-120"/>
                <a:ea typeface="標楷體" pitchFamily="65" charset="-120"/>
                <a:cs typeface="Times New Roman" pitchFamily="18" charset="0"/>
              </a:rPr>
              <a:t>21~30</a:t>
            </a:r>
            <a:r>
              <a:rPr kumimoji="1" lang="zh-TW" altLang="en-US" sz="2800" dirty="0" smtClean="0">
                <a:latin typeface="標楷體" pitchFamily="65" charset="-120"/>
                <a:ea typeface="標楷體" pitchFamily="65" charset="-120"/>
                <a:cs typeface="Times New Roman" pitchFamily="18" charset="0"/>
              </a:rPr>
              <a:t>歲間</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職業</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學生居多</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教育程度</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大學</a:t>
            </a:r>
            <a:r>
              <a:rPr kumimoji="1" lang="en-US" altLang="zh-TW" sz="2800"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技術學院</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參觀時間</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平日</a:t>
            </a:r>
            <a:r>
              <a:rPr kumimoji="1" lang="en-US" altLang="zh-TW" sz="2800" dirty="0" smtClean="0">
                <a:latin typeface="標楷體" pitchFamily="65" charset="-120"/>
                <a:ea typeface="標楷體" pitchFamily="65" charset="-120"/>
                <a:cs typeface="Times New Roman" pitchFamily="18" charset="0"/>
              </a:rPr>
              <a:t>&gt;</a:t>
            </a:r>
            <a:r>
              <a:rPr kumimoji="1" lang="zh-TW" altLang="en-US" sz="2800" dirty="0" smtClean="0">
                <a:latin typeface="標楷體" pitchFamily="65" charset="-120"/>
                <a:ea typeface="標楷體" pitchFamily="65" charset="-120"/>
                <a:cs typeface="Times New Roman" pitchFamily="18" charset="0"/>
              </a:rPr>
              <a:t>假日</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月收入</a:t>
            </a:r>
            <a:r>
              <a:rPr kumimoji="1" lang="en-US" altLang="zh-TW" sz="2800" b="1" dirty="0" smtClean="0">
                <a:latin typeface="標楷體" pitchFamily="65" charset="-120"/>
                <a:ea typeface="標楷體" pitchFamily="65" charset="-120"/>
                <a:cs typeface="Times New Roman" pitchFamily="18" charset="0"/>
              </a:rPr>
              <a:t>-</a:t>
            </a:r>
            <a:r>
              <a:rPr kumimoji="1" lang="en-US" altLang="zh-TW" sz="2800" dirty="0" smtClean="0">
                <a:latin typeface="標楷體" pitchFamily="65" charset="-120"/>
                <a:ea typeface="標楷體" pitchFamily="65" charset="-120"/>
                <a:cs typeface="Times New Roman" pitchFamily="18" charset="0"/>
              </a:rPr>
              <a:t>20000</a:t>
            </a:r>
            <a:r>
              <a:rPr kumimoji="1" lang="zh-TW" altLang="en-US" sz="2800" dirty="0" smtClean="0">
                <a:latin typeface="標楷體" pitchFamily="65" charset="-120"/>
                <a:ea typeface="標楷體" pitchFamily="65" charset="-120"/>
                <a:cs typeface="Times New Roman" pitchFamily="18" charset="0"/>
              </a:rPr>
              <a:t>元以下</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居住地點</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中部居多</a:t>
            </a:r>
            <a:r>
              <a:rPr kumimoji="1" lang="en-US" altLang="zh-TW" sz="2800"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因研究地點位於台中</a:t>
            </a:r>
            <a:r>
              <a:rPr kumimoji="1" lang="en-US" altLang="zh-TW" sz="2800" dirty="0" smtClean="0">
                <a:latin typeface="標楷體" pitchFamily="65" charset="-120"/>
                <a:ea typeface="標楷體" pitchFamily="65" charset="-120"/>
                <a:cs typeface="Times New Roman" pitchFamily="18" charset="0"/>
              </a:rPr>
              <a:t>)</a:t>
            </a:r>
            <a:r>
              <a:rPr lang="zh-TW" altLang="zh-TW" sz="2800" kern="100" dirty="0" smtClean="0">
                <a:latin typeface="Calibri" charset="0"/>
                <a:ea typeface="標楷體" charset="-120"/>
                <a:cs typeface="Times New Roman" charset="0"/>
              </a:rPr>
              <a:t> 。</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得知管道</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勤美</a:t>
            </a:r>
            <a:r>
              <a:rPr kumimoji="1" lang="en-US" altLang="zh-TW" sz="2800"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網路媒體</a:t>
            </a:r>
            <a:r>
              <a:rPr kumimoji="1" lang="en-US" altLang="zh-TW" sz="2800"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親友介紹 文創園區</a:t>
            </a:r>
            <a:r>
              <a:rPr kumimoji="1" lang="en-US" altLang="zh-TW" sz="2800"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親友介紹</a:t>
            </a:r>
            <a:r>
              <a:rPr kumimoji="1" lang="en-US" altLang="zh-TW" sz="2800"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無意中發現</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參訪次數</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勤美文創園區</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lvl="0" indent="355600" fontAlgn="base">
              <a:spcBef>
                <a:spcPct val="0"/>
              </a:spcBef>
              <a:spcAft>
                <a:spcPct val="0"/>
              </a:spcAft>
              <a:buFont typeface="Wingdings" pitchFamily="2" charset="2"/>
              <a:buChar char="l"/>
            </a:pPr>
            <a:r>
              <a:rPr kumimoji="1" lang="zh-TW" altLang="en-US" sz="2800" b="1" dirty="0" smtClean="0">
                <a:latin typeface="標楷體" pitchFamily="65" charset="-120"/>
                <a:ea typeface="標楷體" pitchFamily="65" charset="-120"/>
                <a:cs typeface="Times New Roman" pitchFamily="18" charset="0"/>
              </a:rPr>
              <a:t>平均消費</a:t>
            </a:r>
            <a:r>
              <a:rPr kumimoji="1" lang="en-US" altLang="zh-TW" sz="2800" b="1" dirty="0" smtClean="0">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rPr>
              <a:t>勤美</a:t>
            </a:r>
            <a:r>
              <a:rPr kumimoji="1" lang="en-US" altLang="zh-TW" sz="2800" dirty="0" smtClean="0">
                <a:latin typeface="標楷體" pitchFamily="65" charset="-120"/>
                <a:ea typeface="標楷體" pitchFamily="65" charset="-120"/>
                <a:cs typeface="Times New Roman" pitchFamily="18" charset="0"/>
              </a:rPr>
              <a:t>&gt;</a:t>
            </a:r>
            <a:r>
              <a:rPr kumimoji="1" lang="zh-TW" altLang="en-US" sz="2800" dirty="0" smtClean="0">
                <a:latin typeface="標楷體" pitchFamily="65" charset="-120"/>
                <a:ea typeface="標楷體" pitchFamily="65" charset="-120"/>
                <a:cs typeface="Times New Roman" pitchFamily="18" charset="0"/>
              </a:rPr>
              <a:t>文創園區</a:t>
            </a:r>
            <a:r>
              <a:rPr lang="zh-TW" altLang="zh-TW" sz="2800" kern="100" dirty="0" smtClean="0">
                <a:latin typeface="Calibri" charset="0"/>
                <a:ea typeface="標楷體" charset="-120"/>
                <a:cs typeface="Times New Roman" charset="0"/>
              </a:rPr>
              <a:t>。</a:t>
            </a:r>
            <a:endParaRPr kumimoji="1" lang="en-US" altLang="zh-TW" sz="2800" dirty="0" smtClean="0">
              <a:latin typeface="標楷體" pitchFamily="65" charset="-120"/>
              <a:ea typeface="標楷體" pitchFamily="65" charset="-120"/>
              <a:cs typeface="Times New Roman" pitchFamily="18" charset="0"/>
            </a:endParaRPr>
          </a:p>
          <a:p>
            <a:pPr marL="0" marR="0" lvl="0" indent="355600" algn="l" defTabSz="914400" rtl="0" eaLnBrk="1" fontAlgn="base" latinLnBrk="0" hangingPunct="1">
              <a:lnSpc>
                <a:spcPct val="100000"/>
              </a:lnSpc>
              <a:spcBef>
                <a:spcPct val="0"/>
              </a:spcBef>
              <a:spcAft>
                <a:spcPct val="0"/>
              </a:spcAft>
              <a:buClrTx/>
              <a:buSzTx/>
              <a:buFont typeface="Wingdings" pitchFamily="2" charset="2"/>
              <a:buChar char="l"/>
              <a:tabLst/>
            </a:pPr>
            <a:endParaRPr kumimoji="1" lang="en-US" altLang="zh-TW" sz="2800" dirty="0" smtClean="0">
              <a:latin typeface="標楷體" pitchFamily="65" charset="-120"/>
              <a:ea typeface="標楷體" pitchFamily="65" charset="-120"/>
              <a:cs typeface="Times New Roman" pitchFamily="18" charset="0"/>
            </a:endParaRPr>
          </a:p>
          <a:p>
            <a:pPr marL="0" marR="0" lvl="0" indent="355600" algn="l" defTabSz="914400" rtl="0" eaLnBrk="1" fontAlgn="base" latinLnBrk="0" hangingPunct="1">
              <a:lnSpc>
                <a:spcPct val="100000"/>
              </a:lnSpc>
              <a:spcBef>
                <a:spcPct val="0"/>
              </a:spcBef>
              <a:spcAft>
                <a:spcPct val="0"/>
              </a:spcAft>
              <a:buClrTx/>
              <a:buSzTx/>
              <a:buFontTx/>
              <a:buNone/>
              <a:tabLst/>
            </a:pPr>
            <a:endPar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p:txBody>
      </p:sp>
      <p:sp>
        <p:nvSpPr>
          <p:cNvPr id="14" name="文字方塊 13"/>
          <p:cNvSpPr txBox="1"/>
          <p:nvPr/>
        </p:nvSpPr>
        <p:spPr>
          <a:xfrm>
            <a:off x="5011838" y="2013994"/>
            <a:ext cx="5972537" cy="523220"/>
          </a:xfrm>
          <a:prstGeom prst="rect">
            <a:avLst/>
          </a:prstGeom>
          <a:noFill/>
        </p:spPr>
        <p:txBody>
          <a:bodyPr wrap="square" rtlCol="0">
            <a:spAutoFit/>
          </a:bodyPr>
          <a:lstStyle/>
          <a:p>
            <a:pPr>
              <a:buFont typeface="Wingdings" pitchFamily="2" charset="2"/>
              <a:buChar char="l"/>
            </a:pPr>
            <a:r>
              <a:rPr lang="zh-TW" altLang="en-US" sz="2800" b="1" dirty="0" smtClean="0">
                <a:latin typeface="標楷體" pitchFamily="65" charset="-120"/>
                <a:ea typeface="標楷體" pitchFamily="65" charset="-120"/>
              </a:rPr>
              <a:t>參訪原因</a:t>
            </a:r>
            <a:r>
              <a:rPr lang="en-US" altLang="zh-TW" sz="2800" b="1" dirty="0" smtClean="0">
                <a:latin typeface="標楷體" pitchFamily="65" charset="-120"/>
                <a:ea typeface="標楷體" pitchFamily="65" charset="-120"/>
              </a:rPr>
              <a:t>-</a:t>
            </a:r>
            <a:r>
              <a:rPr lang="zh-TW" altLang="en-US" sz="2800" dirty="0" smtClean="0">
                <a:latin typeface="標楷體" pitchFamily="65" charset="-120"/>
                <a:ea typeface="標楷體" pitchFamily="65" charset="-120"/>
              </a:rPr>
              <a:t>皆為</a:t>
            </a:r>
            <a:r>
              <a:rPr lang="zh-TW" altLang="en-US" sz="2800" dirty="0" smtClean="0">
                <a:solidFill>
                  <a:srgbClr val="FF0000"/>
                </a:solidFill>
                <a:latin typeface="標楷體" pitchFamily="65" charset="-120"/>
                <a:ea typeface="標楷體" pitchFamily="65" charset="-120"/>
              </a:rPr>
              <a:t>風景優美</a:t>
            </a:r>
            <a:r>
              <a:rPr lang="zh-TW" altLang="zh-TW" sz="2800" kern="100" dirty="0" smtClean="0">
                <a:latin typeface="Calibri" charset="0"/>
                <a:ea typeface="標楷體" charset="-120"/>
                <a:cs typeface="Times New Roman" charset="0"/>
              </a:rPr>
              <a:t>。</a:t>
            </a:r>
            <a:endParaRPr lang="en-US" altLang="zh-TW" sz="2800" dirty="0" smtClean="0">
              <a:latin typeface="標楷體" pitchFamily="65" charset="-120"/>
              <a:ea typeface="標楷體" pitchFamily="65" charset="-120"/>
            </a:endParaRPr>
          </a:p>
        </p:txBody>
      </p:sp>
    </p:spTree>
    <p:extLst>
      <p:ext uri="{BB962C8B-B14F-4D97-AF65-F5344CB8AC3E}">
        <p14:creationId xmlns="" xmlns:p14="http://schemas.microsoft.com/office/powerpoint/2010/main" val="38628051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群組 6"/>
          <p:cNvGrpSpPr/>
          <p:nvPr/>
        </p:nvGrpSpPr>
        <p:grpSpPr>
          <a:xfrm>
            <a:off x="0" y="0"/>
            <a:ext cx="12192000" cy="1143000"/>
            <a:chOff x="-74412" y="0"/>
            <a:chExt cx="9218412" cy="1143000"/>
          </a:xfrm>
        </p:grpSpPr>
        <p:sp>
          <p:nvSpPr>
            <p:cNvPr id="8" name="矩形 7"/>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9" name="圓角矩形 8"/>
            <p:cNvSpPr/>
            <p:nvPr/>
          </p:nvSpPr>
          <p:spPr>
            <a:xfrm>
              <a:off x="2462957" y="149416"/>
              <a:ext cx="6209742"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latin typeface="微軟正黑體" panose="020B0604030504040204" pitchFamily="34" charset="-120"/>
                  <a:ea typeface="微軟正黑體" panose="020B0604030504040204" pitchFamily="34" charset="-120"/>
                </a:rPr>
                <a:t>                                   休閒活動</a:t>
              </a:r>
              <a:endParaRPr lang="en-US" altLang="zh-TW" sz="2400"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19431" y="224985"/>
              <a:ext cx="223402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肆</a:t>
              </a:r>
              <a:r>
                <a:rPr lang="zh-TW" altLang="en-US" sz="3600" dirty="0" smtClean="0">
                  <a:latin typeface="微軟正黑體" panose="020B0604030504040204" pitchFamily="34" charset="-120"/>
                  <a:ea typeface="微軟正黑體" panose="020B0604030504040204" pitchFamily="34" charset="-120"/>
                </a:rPr>
                <a:t>、研究結果</a:t>
              </a:r>
              <a:endParaRPr lang="zh-TW" altLang="en-US" sz="3600" dirty="0">
                <a:latin typeface="微軟正黑體" panose="020B0604030504040204" pitchFamily="34" charset="-120"/>
                <a:ea typeface="微軟正黑體" panose="020B0604030504040204" pitchFamily="34" charset="-120"/>
              </a:endParaRPr>
            </a:p>
          </p:txBody>
        </p:sp>
      </p:grpSp>
      <p:sp>
        <p:nvSpPr>
          <p:cNvPr id="11" name="五邊形 10"/>
          <p:cNvSpPr/>
          <p:nvPr/>
        </p:nvSpPr>
        <p:spPr>
          <a:xfrm>
            <a:off x="5532120" y="149416"/>
            <a:ext cx="3109604"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zh-TW" sz="2800" dirty="0" smtClean="0">
                <a:solidFill>
                  <a:schemeClr val="dk1"/>
                </a:solidFill>
                <a:latin typeface="微軟正黑體" panose="020B0604030504040204" pitchFamily="34" charset="-120"/>
                <a:ea typeface="微軟正黑體" panose="020B0604030504040204" pitchFamily="34" charset="-120"/>
              </a:rPr>
              <a:t>驗證性因素分析</a:t>
            </a:r>
            <a:endParaRPr lang="zh-TW" altLang="en-US" sz="2800" dirty="0" smtClean="0">
              <a:solidFill>
                <a:schemeClr val="dk1"/>
              </a:solidFill>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3654684" y="375795"/>
            <a:ext cx="1723549" cy="461665"/>
          </a:xfrm>
          <a:prstGeom prst="rect">
            <a:avLst/>
          </a:prstGeom>
          <a:noFill/>
        </p:spPr>
        <p:txBody>
          <a:bodyPr wrap="none" rtlCol="0">
            <a:spAutoFit/>
          </a:bodyPr>
          <a:lstStyle/>
          <a:p>
            <a:pPr algn="ctr"/>
            <a:r>
              <a:rPr lang="zh-TW" altLang="zh-TW" sz="2400" dirty="0" smtClean="0">
                <a:latin typeface="微軟正黑體" panose="020B0604030504040204" pitchFamily="34" charset="-120"/>
                <a:ea typeface="微軟正黑體" panose="020B0604030504040204" pitchFamily="34" charset="-120"/>
              </a:rPr>
              <a:t>描述性統計</a:t>
            </a:r>
            <a:endParaRPr lang="en-US" altLang="zh-TW" sz="2400" dirty="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9029077" y="360608"/>
            <a:ext cx="2031326" cy="461665"/>
          </a:xfrm>
          <a:prstGeom prst="rect">
            <a:avLst/>
          </a:prstGeom>
          <a:noFill/>
        </p:spPr>
        <p:txBody>
          <a:bodyPr wrap="none" rtlCol="0">
            <a:spAutoFit/>
          </a:bodyPr>
          <a:lstStyle/>
          <a:p>
            <a:pPr algn="ctr"/>
            <a:r>
              <a:rPr lang="zh-TW" altLang="zh-TW" sz="2400" dirty="0" smtClean="0">
                <a:latin typeface="微軟正黑體" panose="020B0604030504040204" pitchFamily="34" charset="-120"/>
                <a:ea typeface="微軟正黑體" panose="020B0604030504040204" pitchFamily="34" charset="-120"/>
              </a:rPr>
              <a:t>研究假設驗證</a:t>
            </a:r>
            <a:endParaRPr lang="zh-TW" altLang="en-US" sz="2400" dirty="0" smtClean="0">
              <a:latin typeface="微軟正黑體" panose="020B0604030504040204" pitchFamily="34" charset="-120"/>
              <a:ea typeface="微軟正黑體" panose="020B0604030504040204" pitchFamily="34" charset="-120"/>
            </a:endParaRPr>
          </a:p>
        </p:txBody>
      </p:sp>
      <p:pic>
        <p:nvPicPr>
          <p:cNvPr id="7169" name="Picture 1"/>
          <p:cNvPicPr>
            <a:picLocks noChangeAspect="1" noChangeArrowheads="1"/>
          </p:cNvPicPr>
          <p:nvPr/>
        </p:nvPicPr>
        <p:blipFill>
          <a:blip r:embed="rId2" cstate="print"/>
          <a:srcRect/>
          <a:stretch>
            <a:fillRect/>
          </a:stretch>
        </p:blipFill>
        <p:spPr bwMode="auto">
          <a:xfrm>
            <a:off x="72577" y="1118476"/>
            <a:ext cx="6196239" cy="5768552"/>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srcRect/>
          <a:stretch>
            <a:fillRect/>
          </a:stretch>
        </p:blipFill>
        <p:spPr bwMode="auto">
          <a:xfrm>
            <a:off x="6270172" y="1635352"/>
            <a:ext cx="5921828" cy="3819525"/>
          </a:xfrm>
          <a:prstGeom prst="rect">
            <a:avLst/>
          </a:prstGeom>
          <a:noFill/>
          <a:ln w="9525">
            <a:noFill/>
            <a:miter lim="800000"/>
            <a:headEnd/>
            <a:tailEnd/>
          </a:ln>
        </p:spPr>
      </p:pic>
    </p:spTree>
    <p:extLst>
      <p:ext uri="{BB962C8B-B14F-4D97-AF65-F5344CB8AC3E}">
        <p14:creationId xmlns="" xmlns:p14="http://schemas.microsoft.com/office/powerpoint/2010/main" val="1286032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群組 6"/>
          <p:cNvGrpSpPr/>
          <p:nvPr/>
        </p:nvGrpSpPr>
        <p:grpSpPr>
          <a:xfrm>
            <a:off x="0" y="0"/>
            <a:ext cx="12192000" cy="1143000"/>
            <a:chOff x="-74412" y="0"/>
            <a:chExt cx="9218412" cy="1143000"/>
          </a:xfrm>
        </p:grpSpPr>
        <p:sp>
          <p:nvSpPr>
            <p:cNvPr id="8" name="矩形 7"/>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dirty="0"/>
            </a:p>
          </p:txBody>
        </p:sp>
        <p:sp>
          <p:nvSpPr>
            <p:cNvPr id="9" name="圓角矩形 8"/>
            <p:cNvSpPr/>
            <p:nvPr/>
          </p:nvSpPr>
          <p:spPr>
            <a:xfrm>
              <a:off x="2462957" y="149416"/>
              <a:ext cx="6209742"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2400" dirty="0" smtClean="0">
                  <a:solidFill>
                    <a:schemeClr val="tx1"/>
                  </a:solidFill>
                  <a:latin typeface="微軟正黑體" panose="020B0604030504040204" pitchFamily="34" charset="-120"/>
                  <a:ea typeface="微軟正黑體" panose="020B0604030504040204" pitchFamily="34" charset="-120"/>
                </a:rPr>
                <a:t>   </a:t>
              </a:r>
              <a:r>
                <a:rPr lang="zh-TW" altLang="zh-TW" sz="2400" dirty="0" smtClean="0">
                  <a:solidFill>
                    <a:schemeClr val="tx1"/>
                  </a:solidFill>
                  <a:latin typeface="微軟正黑體" panose="020B0604030504040204" pitchFamily="34" charset="-120"/>
                  <a:ea typeface="微軟正黑體" panose="020B0604030504040204" pitchFamily="34" charset="-120"/>
                </a:rPr>
                <a:t>描述性統計</a:t>
              </a:r>
              <a:endParaRPr lang="en-US" altLang="zh-TW" sz="2400" dirty="0">
                <a:solidFill>
                  <a:schemeClr val="tx1"/>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19431" y="224985"/>
              <a:ext cx="2234025" cy="646331"/>
            </a:xfrm>
            <a:prstGeom prst="rect">
              <a:avLst/>
            </a:prstGeom>
            <a:noFill/>
          </p:spPr>
          <p:txBody>
            <a:bodyPr wrap="none" rtlCol="0">
              <a:spAutoFit/>
            </a:bodyPr>
            <a:lstStyle/>
            <a:p>
              <a:r>
                <a:rPr lang="zh-TW" altLang="en-US" sz="3600" dirty="0">
                  <a:latin typeface="微軟正黑體" panose="020B0604030504040204" pitchFamily="34" charset="-120"/>
                  <a:ea typeface="微軟正黑體" panose="020B0604030504040204" pitchFamily="34" charset="-120"/>
                </a:rPr>
                <a:t>肆</a:t>
              </a:r>
              <a:r>
                <a:rPr lang="zh-TW" altLang="en-US" sz="3600" dirty="0" smtClean="0">
                  <a:latin typeface="微軟正黑體" panose="020B0604030504040204" pitchFamily="34" charset="-120"/>
                  <a:ea typeface="微軟正黑體" panose="020B0604030504040204" pitchFamily="34" charset="-120"/>
                </a:rPr>
                <a:t>、研究結果</a:t>
              </a:r>
              <a:endParaRPr lang="zh-TW" altLang="en-US" sz="3600" dirty="0">
                <a:latin typeface="微軟正黑體" panose="020B0604030504040204" pitchFamily="34" charset="-120"/>
                <a:ea typeface="微軟正黑體" panose="020B0604030504040204" pitchFamily="34" charset="-120"/>
              </a:endParaRPr>
            </a:p>
          </p:txBody>
        </p:sp>
      </p:grpSp>
      <p:sp>
        <p:nvSpPr>
          <p:cNvPr id="11" name="五邊形 10"/>
          <p:cNvSpPr/>
          <p:nvPr/>
        </p:nvSpPr>
        <p:spPr>
          <a:xfrm>
            <a:off x="8548704" y="155585"/>
            <a:ext cx="2903387"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zh-TW" sz="2800" dirty="0" smtClean="0">
                <a:solidFill>
                  <a:schemeClr val="dk1"/>
                </a:solidFill>
                <a:latin typeface="微軟正黑體" panose="020B0604030504040204" pitchFamily="34" charset="-120"/>
                <a:ea typeface="微軟正黑體" panose="020B0604030504040204" pitchFamily="34" charset="-120"/>
              </a:rPr>
              <a:t>研究假設驗證</a:t>
            </a:r>
            <a:endParaRPr lang="en-US" altLang="zh-TW" sz="2800" dirty="0" smtClean="0">
              <a:solidFill>
                <a:schemeClr val="dk1"/>
              </a:solidFill>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5550795" y="347730"/>
            <a:ext cx="2339102" cy="461665"/>
          </a:xfrm>
          <a:prstGeom prst="rect">
            <a:avLst/>
          </a:prstGeom>
          <a:noFill/>
        </p:spPr>
        <p:txBody>
          <a:bodyPr wrap="none" rtlCol="0">
            <a:spAutoFit/>
          </a:bodyPr>
          <a:lstStyle/>
          <a:p>
            <a:r>
              <a:rPr lang="zh-TW" altLang="zh-TW" sz="2400" dirty="0" smtClean="0">
                <a:latin typeface="微軟正黑體" panose="020B0604030504040204" pitchFamily="34" charset="-120"/>
                <a:ea typeface="微軟正黑體" panose="020B0604030504040204" pitchFamily="34" charset="-120"/>
              </a:rPr>
              <a:t>驗證性因素分析</a:t>
            </a:r>
            <a:endParaRPr lang="zh-TW" altLang="en-US" sz="2400" dirty="0" smtClean="0">
              <a:latin typeface="微軟正黑體" panose="020B0604030504040204" pitchFamily="34" charset="-120"/>
              <a:ea typeface="微軟正黑體" panose="020B0604030504040204" pitchFamily="34" charset="-120"/>
            </a:endParaRPr>
          </a:p>
        </p:txBody>
      </p:sp>
      <p:sp>
        <p:nvSpPr>
          <p:cNvPr id="2" name="矩形 1"/>
          <p:cNvSpPr/>
          <p:nvPr/>
        </p:nvSpPr>
        <p:spPr>
          <a:xfrm>
            <a:off x="72717" y="1767007"/>
            <a:ext cx="11655458" cy="3016210"/>
          </a:xfrm>
          <a:prstGeom prst="rect">
            <a:avLst/>
          </a:prstGeom>
        </p:spPr>
        <p:txBody>
          <a:bodyPr wrap="square">
            <a:spAutoFit/>
          </a:bodyPr>
          <a:lstStyle/>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體驗</a:t>
            </a:r>
            <a:r>
              <a:rPr lang="zh-TW" altLang="zh-TW" sz="2400" kern="100" dirty="0">
                <a:latin typeface="Calibri" charset="0"/>
                <a:ea typeface="標楷體" charset="-120"/>
                <a:cs typeface="Times New Roman" charset="0"/>
              </a:rPr>
              <a:t>行銷與消費者利益兩大變數，只有體驗行銷的</a:t>
            </a:r>
            <a:r>
              <a:rPr lang="en-US" altLang="zh-TW" sz="2400" kern="100" dirty="0">
                <a:latin typeface="Calibri" charset="0"/>
                <a:ea typeface="標楷體" charset="-120"/>
                <a:cs typeface="Times New Roman" charset="0"/>
              </a:rPr>
              <a:t>t </a:t>
            </a:r>
            <a:r>
              <a:rPr lang="zh-TW" altLang="zh-TW" sz="2400" kern="100" dirty="0">
                <a:latin typeface="Calibri" charset="0"/>
                <a:ea typeface="標楷體" charset="-120"/>
                <a:cs typeface="Times New Roman" charset="0"/>
              </a:rPr>
              <a:t>值顯著，表示兩</a:t>
            </a:r>
            <a:r>
              <a:rPr lang="zh-TW" altLang="zh-TW" sz="2400" kern="100" dirty="0" smtClean="0">
                <a:latin typeface="Calibri" charset="0"/>
                <a:ea typeface="標楷體" charset="-120"/>
                <a:cs typeface="Times New Roman" charset="0"/>
              </a:rPr>
              <a:t>個</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在</a:t>
            </a:r>
            <a:r>
              <a:rPr lang="zh-TW" altLang="zh-TW" sz="2400" kern="100" dirty="0">
                <a:latin typeface="Calibri" charset="0"/>
                <a:ea typeface="標楷體" charset="-120"/>
                <a:cs typeface="Times New Roman" charset="0"/>
              </a:rPr>
              <a:t>體驗行銷方面有顯著差異，消費者利益則未呈現顯著差異。而體驗</a:t>
            </a:r>
            <a:r>
              <a:rPr lang="zh-TW" altLang="zh-TW" sz="2400" kern="100" dirty="0" smtClean="0">
                <a:latin typeface="Calibri" charset="0"/>
                <a:ea typeface="標楷體" charset="-120"/>
                <a:cs typeface="Times New Roman" charset="0"/>
              </a:rPr>
              <a:t>行</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銷</a:t>
            </a:r>
            <a:r>
              <a:rPr lang="zh-TW" altLang="zh-TW" sz="2400" kern="100" dirty="0">
                <a:latin typeface="Calibri" charset="0"/>
                <a:ea typeface="標楷體" charset="-120"/>
                <a:cs typeface="Times New Roman" charset="0"/>
              </a:rPr>
              <a:t>中有兩個子構面分為展場設計及服務品質與硬體空間、服務與特色</a:t>
            </a:r>
            <a:r>
              <a:rPr lang="zh-TW" altLang="zh-TW" sz="2400" kern="100" dirty="0" smtClean="0">
                <a:latin typeface="Calibri" charset="0"/>
                <a:ea typeface="標楷體" charset="-120"/>
                <a:cs typeface="Times New Roman" charset="0"/>
              </a:rPr>
              <a:t>，</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其中</a:t>
            </a:r>
            <a:r>
              <a:rPr lang="zh-TW" altLang="zh-TW" sz="2400" kern="100" dirty="0">
                <a:latin typeface="Calibri" charset="0"/>
                <a:ea typeface="標楷體" charset="-120"/>
                <a:cs typeface="Times New Roman" charset="0"/>
              </a:rPr>
              <a:t>展場設計及服務品質呈現顯著差異，硬體空間、服務與特色則未</a:t>
            </a:r>
            <a:r>
              <a:rPr lang="zh-TW" altLang="zh-TW" sz="2400" kern="100" dirty="0" smtClean="0">
                <a:latin typeface="Calibri" charset="0"/>
                <a:ea typeface="標楷體" charset="-120"/>
                <a:cs typeface="Times New Roman" charset="0"/>
              </a:rPr>
              <a:t>呈</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現顯</a:t>
            </a:r>
            <a:r>
              <a:rPr lang="zh-TW" altLang="zh-TW" sz="2400" kern="100" dirty="0">
                <a:latin typeface="Calibri" charset="0"/>
                <a:ea typeface="標楷體" charset="-120"/>
                <a:cs typeface="Times New Roman" charset="0"/>
              </a:rPr>
              <a:t>著差異。</a:t>
            </a:r>
            <a:endParaRPr lang="zh-TW" altLang="zh-TW" sz="2400" kern="100" dirty="0">
              <a:latin typeface="Calibri" charset="0"/>
              <a:cs typeface="Times New Roman" charset="0"/>
            </a:endParaRPr>
          </a:p>
          <a:p>
            <a:pPr indent="355600">
              <a:lnSpc>
                <a:spcPts val="2000"/>
              </a:lnSpc>
              <a:spcBef>
                <a:spcPts val="600"/>
              </a:spcBef>
              <a:spcAft>
                <a:spcPts val="0"/>
              </a:spcAft>
            </a:pPr>
            <a:r>
              <a:rPr lang="zh-TW" altLang="zh-TW" sz="2400" kern="100" dirty="0">
                <a:latin typeface="Calibri" charset="0"/>
                <a:ea typeface="標楷體" charset="-120"/>
                <a:cs typeface="Times New Roman" charset="0"/>
              </a:rPr>
              <a:t>在體驗行銷的子構面的題項當中，整體氣氛令人感到愉快</a:t>
            </a:r>
            <a:r>
              <a:rPr lang="en-US" altLang="zh-TW" sz="2400" kern="100" dirty="0">
                <a:latin typeface="Calibri" charset="0"/>
                <a:ea typeface="標楷體" charset="-120"/>
                <a:cs typeface="Times New Roman" charset="0"/>
              </a:rPr>
              <a:t>(E09)</a:t>
            </a:r>
            <a:r>
              <a:rPr lang="zh-TW" altLang="zh-TW" sz="2400" kern="100" dirty="0">
                <a:latin typeface="Calibri" charset="0"/>
                <a:ea typeface="標楷體" charset="-120"/>
                <a:cs typeface="Times New Roman" charset="0"/>
              </a:rPr>
              <a:t>、空間</a:t>
            </a:r>
            <a:r>
              <a:rPr lang="zh-TW" altLang="zh-TW" sz="2400" kern="100" dirty="0" smtClean="0">
                <a:latin typeface="Calibri" charset="0"/>
                <a:ea typeface="標楷體" charset="-120"/>
                <a:cs typeface="Times New Roman" charset="0"/>
              </a:rPr>
              <a:t>很</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吸引</a:t>
            </a:r>
            <a:r>
              <a:rPr lang="zh-TW" altLang="zh-TW" sz="2400" kern="100" dirty="0">
                <a:latin typeface="Calibri" charset="0"/>
                <a:ea typeface="標楷體" charset="-120"/>
                <a:cs typeface="Times New Roman" charset="0"/>
              </a:rPr>
              <a:t>人</a:t>
            </a:r>
            <a:r>
              <a:rPr lang="en-US" altLang="zh-TW" sz="2400" kern="100" dirty="0">
                <a:latin typeface="Calibri" charset="0"/>
                <a:ea typeface="標楷體" charset="-120"/>
                <a:cs typeface="Times New Roman" charset="0"/>
              </a:rPr>
              <a:t>(E01)</a:t>
            </a:r>
            <a:r>
              <a:rPr lang="zh-TW" altLang="zh-TW" sz="2400" kern="100" dirty="0">
                <a:latin typeface="Calibri" charset="0"/>
                <a:ea typeface="標楷體" charset="-120"/>
                <a:cs typeface="Times New Roman" charset="0"/>
              </a:rPr>
              <a:t>、商品種類多元化</a:t>
            </a:r>
            <a:r>
              <a:rPr lang="en-US" altLang="zh-TW" sz="2400" kern="100" dirty="0">
                <a:latin typeface="Calibri" charset="0"/>
                <a:ea typeface="標楷體" charset="-120"/>
                <a:cs typeface="Times New Roman" charset="0"/>
              </a:rPr>
              <a:t>(E03)</a:t>
            </a:r>
            <a:r>
              <a:rPr lang="zh-TW" altLang="zh-TW" sz="2400" kern="100" dirty="0">
                <a:latin typeface="Calibri" charset="0"/>
                <a:ea typeface="標楷體" charset="-120"/>
                <a:cs typeface="Times New Roman" charset="0"/>
              </a:rPr>
              <a:t>、及商品品質值得放心</a:t>
            </a:r>
            <a:r>
              <a:rPr lang="en-US" altLang="zh-TW" sz="2400" kern="100" dirty="0">
                <a:latin typeface="Calibri" charset="0"/>
                <a:ea typeface="標楷體" charset="-120"/>
                <a:cs typeface="Times New Roman" charset="0"/>
              </a:rPr>
              <a:t>(E06)</a:t>
            </a:r>
            <a:r>
              <a:rPr lang="zh-TW" altLang="zh-TW" sz="2400" kern="100" dirty="0">
                <a:latin typeface="Calibri" charset="0"/>
                <a:ea typeface="標楷體" charset="-120"/>
                <a:cs typeface="Times New Roman" charset="0"/>
              </a:rPr>
              <a:t>這四</a:t>
            </a:r>
            <a:r>
              <a:rPr lang="zh-TW" altLang="zh-TW" sz="2400" kern="100" dirty="0" smtClean="0">
                <a:latin typeface="Calibri" charset="0"/>
                <a:ea typeface="標楷體" charset="-120"/>
                <a:cs typeface="Times New Roman" charset="0"/>
              </a:rPr>
              <a:t>題</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的</a:t>
            </a:r>
            <a:r>
              <a:rPr lang="en-US" altLang="zh-TW" sz="2400" kern="100" dirty="0" smtClean="0">
                <a:latin typeface="Calibri" charset="0"/>
                <a:ea typeface="標楷體" charset="-120"/>
                <a:cs typeface="Times New Roman" charset="0"/>
              </a:rPr>
              <a:t>t </a:t>
            </a:r>
            <a:r>
              <a:rPr lang="zh-TW" altLang="zh-TW" sz="2400" kern="100" dirty="0">
                <a:latin typeface="Calibri" charset="0"/>
                <a:ea typeface="標楷體" charset="-120"/>
                <a:cs typeface="Times New Roman" charset="0"/>
              </a:rPr>
              <a:t>值顯著，表示兩個園區在這些題項方面，受訪者感受到較為明顯</a:t>
            </a:r>
            <a:r>
              <a:rPr lang="zh-TW" altLang="zh-TW" sz="2400" kern="100" dirty="0" smtClean="0">
                <a:latin typeface="Calibri" charset="0"/>
                <a:ea typeface="標楷體" charset="-120"/>
                <a:cs typeface="Times New Roman" charset="0"/>
              </a:rPr>
              <a:t>的</a:t>
            </a:r>
            <a:endParaRPr lang="zh-TW" altLang="en-US" sz="2400" kern="100" dirty="0" smtClean="0">
              <a:latin typeface="Calibri" charset="0"/>
              <a:ea typeface="標楷體" charset="-120"/>
              <a:cs typeface="Times New Roman" charset="0"/>
            </a:endParaRPr>
          </a:p>
          <a:p>
            <a:pPr indent="355600">
              <a:lnSpc>
                <a:spcPts val="2000"/>
              </a:lnSpc>
              <a:spcBef>
                <a:spcPts val="600"/>
              </a:spcBef>
              <a:spcAft>
                <a:spcPts val="0"/>
              </a:spcAft>
            </a:pPr>
            <a:r>
              <a:rPr lang="zh-TW" altLang="zh-TW" sz="2400" kern="100" dirty="0" smtClean="0">
                <a:latin typeface="Calibri" charset="0"/>
                <a:ea typeface="標楷體" charset="-120"/>
                <a:cs typeface="Times New Roman" charset="0"/>
              </a:rPr>
              <a:t>差異</a:t>
            </a:r>
            <a:r>
              <a:rPr lang="zh-TW" altLang="zh-TW" sz="2400" kern="100" dirty="0">
                <a:latin typeface="Calibri" charset="0"/>
                <a:ea typeface="標楷體" charset="-120"/>
                <a:cs typeface="Times New Roman" charset="0"/>
              </a:rPr>
              <a:t>。</a:t>
            </a:r>
            <a:endParaRPr lang="zh-TW" altLang="zh-TW" sz="2400" kern="100" dirty="0">
              <a:latin typeface="Calibri" charset="0"/>
              <a:cs typeface="Times New Roman" charset="0"/>
            </a:endParaRPr>
          </a:p>
        </p:txBody>
      </p:sp>
    </p:spTree>
    <p:extLst>
      <p:ext uri="{BB962C8B-B14F-4D97-AF65-F5344CB8AC3E}">
        <p14:creationId xmlns="" xmlns:p14="http://schemas.microsoft.com/office/powerpoint/2010/main" val="25988616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內容版面配置區 2"/>
          <p:cNvSpPr>
            <a:spLocks noGrp="1"/>
          </p:cNvSpPr>
          <p:nvPr>
            <p:ph idx="1"/>
          </p:nvPr>
        </p:nvSpPr>
        <p:spPr>
          <a:xfrm>
            <a:off x="4467892" y="1014806"/>
            <a:ext cx="4062984" cy="5546980"/>
          </a:xfrm>
        </p:spPr>
        <p:txBody>
          <a:bodyPr>
            <a:normAutofit/>
          </a:bodyPr>
          <a:lstStyle/>
          <a:p>
            <a:pPr marL="0" indent="0">
              <a:buNone/>
            </a:pPr>
            <a:endParaRPr lang="en-US" altLang="zh-TW" sz="8000" dirty="0" smtClean="0">
              <a:latin typeface="微軟正黑體" panose="020B0604030504040204" pitchFamily="34" charset="-120"/>
              <a:ea typeface="微軟正黑體" panose="020B0604030504040204" pitchFamily="34" charset="-120"/>
            </a:endParaRPr>
          </a:p>
          <a:p>
            <a:pPr marL="0" indent="0">
              <a:buNone/>
            </a:pPr>
            <a:endParaRPr lang="en-US" altLang="zh-TW" sz="6000" dirty="0" smtClean="0">
              <a:latin typeface="微軟正黑體" panose="020B0604030504040204" pitchFamily="34" charset="-120"/>
              <a:ea typeface="微軟正黑體" panose="020B0604030504040204" pitchFamily="34" charset="-120"/>
            </a:endParaRPr>
          </a:p>
          <a:p>
            <a:pPr marL="0" indent="0">
              <a:buNone/>
            </a:pPr>
            <a:r>
              <a:rPr lang="zh-TW" altLang="en-US" sz="4000" dirty="0" smtClean="0">
                <a:latin typeface="微軟正黑體" panose="020B0604030504040204" pitchFamily="34" charset="-120"/>
                <a:ea typeface="微軟正黑體" panose="020B0604030504040204" pitchFamily="34" charset="-120"/>
              </a:rPr>
              <a:t>研究結論</a:t>
            </a:r>
            <a:endParaRPr lang="en-US" altLang="zh-TW" sz="4000" dirty="0" smtClean="0">
              <a:latin typeface="微軟正黑體" panose="020B0604030504040204" pitchFamily="34" charset="-120"/>
              <a:ea typeface="微軟正黑體" panose="020B0604030504040204" pitchFamily="34" charset="-120"/>
            </a:endParaRPr>
          </a:p>
          <a:p>
            <a:pPr marL="0" indent="0">
              <a:buNone/>
            </a:pPr>
            <a:r>
              <a:rPr lang="zh-TW" altLang="en-US" sz="4000" dirty="0" smtClean="0">
                <a:latin typeface="微軟正黑體" panose="020B0604030504040204" pitchFamily="34" charset="-120"/>
                <a:ea typeface="微軟正黑體" panose="020B0604030504040204" pitchFamily="34" charset="-120"/>
              </a:rPr>
              <a:t>研究建議</a:t>
            </a:r>
            <a:endParaRPr lang="en-US" altLang="zh-TW" sz="4000" dirty="0" smtClean="0">
              <a:latin typeface="微軟正黑體" panose="020B0604030504040204" pitchFamily="34" charset="-120"/>
              <a:ea typeface="微軟正黑體" panose="020B0604030504040204" pitchFamily="34" charset="-120"/>
            </a:endParaRPr>
          </a:p>
        </p:txBody>
      </p:sp>
      <p:sp>
        <p:nvSpPr>
          <p:cNvPr id="7" name="等於 6"/>
          <p:cNvSpPr/>
          <p:nvPr/>
        </p:nvSpPr>
        <p:spPr>
          <a:xfrm rot="5400000">
            <a:off x="4091417" y="3382541"/>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0" name="等於 9"/>
          <p:cNvSpPr/>
          <p:nvPr/>
        </p:nvSpPr>
        <p:spPr>
          <a:xfrm rot="5400000">
            <a:off x="4130053" y="4068649"/>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等於 10"/>
          <p:cNvSpPr/>
          <p:nvPr/>
        </p:nvSpPr>
        <p:spPr>
          <a:xfrm rot="5400000">
            <a:off x="6468979" y="4128564"/>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等於 11"/>
          <p:cNvSpPr/>
          <p:nvPr/>
        </p:nvSpPr>
        <p:spPr>
          <a:xfrm rot="5400000">
            <a:off x="6450932" y="3414831"/>
            <a:ext cx="534924" cy="123444"/>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6" name="文字方塊 15"/>
          <p:cNvSpPr txBox="1"/>
          <p:nvPr/>
        </p:nvSpPr>
        <p:spPr>
          <a:xfrm>
            <a:off x="2389687" y="1152668"/>
            <a:ext cx="4031873" cy="1015663"/>
          </a:xfrm>
          <a:prstGeom prst="rect">
            <a:avLst/>
          </a:prstGeom>
          <a:noFill/>
        </p:spPr>
        <p:txBody>
          <a:bodyPr wrap="none" rtlCol="0">
            <a:spAutoFit/>
          </a:bodyPr>
          <a:lstStyle/>
          <a:p>
            <a:r>
              <a:rPr lang="zh-TW" altLang="en-US" sz="6000" dirty="0" smtClean="0">
                <a:latin typeface="微軟正黑體" panose="020B0604030504040204" pitchFamily="34" charset="-120"/>
                <a:ea typeface="微軟正黑體" panose="020B0604030504040204" pitchFamily="34" charset="-120"/>
              </a:rPr>
              <a:t>結論與建議</a:t>
            </a:r>
            <a:endParaRPr lang="zh-TW" altLang="en-US" sz="6000" dirty="0">
              <a:latin typeface="微軟正黑體" panose="020B0604030504040204" pitchFamily="34" charset="-120"/>
              <a:ea typeface="微軟正黑體" panose="020B0604030504040204" pitchFamily="34" charset="-120"/>
            </a:endParaRPr>
          </a:p>
        </p:txBody>
      </p:sp>
      <p:pic>
        <p:nvPicPr>
          <p:cNvPr id="5130" name="Picture 10" descr="http://pic7.nipic.com/20100528/2476235_065634059367_2.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175680" y="2537138"/>
            <a:ext cx="4668591" cy="4668592"/>
          </a:xfrm>
          <a:prstGeom prst="rect">
            <a:avLst/>
          </a:prstGeom>
          <a:noFill/>
        </p:spPr>
      </p:pic>
    </p:spTree>
    <p:extLst>
      <p:ext uri="{BB962C8B-B14F-4D97-AF65-F5344CB8AC3E}">
        <p14:creationId xmlns="" xmlns:p14="http://schemas.microsoft.com/office/powerpoint/2010/main" val="23837509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nvGrpSpPr>
          <p:cNvPr id="7" name="群組 6"/>
          <p:cNvGrpSpPr/>
          <p:nvPr/>
        </p:nvGrpSpPr>
        <p:grpSpPr>
          <a:xfrm>
            <a:off x="0" y="0"/>
            <a:ext cx="12192000" cy="1143000"/>
            <a:chOff x="-74412" y="0"/>
            <a:chExt cx="9218412" cy="1143000"/>
          </a:xfrm>
        </p:grpSpPr>
        <p:sp>
          <p:nvSpPr>
            <p:cNvPr id="8" name="矩形 7"/>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9" name="圓角矩形 8"/>
            <p:cNvSpPr/>
            <p:nvPr/>
          </p:nvSpPr>
          <p:spPr>
            <a:xfrm>
              <a:off x="3576078" y="172353"/>
              <a:ext cx="4120632"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                                               </a:t>
              </a:r>
              <a:r>
                <a:rPr kumimoji="0" lang="zh-TW" altLang="en-US" sz="24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研究建議</a:t>
              </a:r>
              <a:endPar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0" name="文字方塊 9"/>
            <p:cNvSpPr txBox="1"/>
            <p:nvPr/>
          </p:nvSpPr>
          <p:spPr>
            <a:xfrm>
              <a:off x="293810" y="222899"/>
              <a:ext cx="258309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伍、結論與建議</a:t>
              </a:r>
              <a:endParaRPr kumimoji="0" lang="zh-TW" altLang="en-US" sz="3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
        <p:nvSpPr>
          <p:cNvPr id="11" name="五邊形 10"/>
          <p:cNvSpPr/>
          <p:nvPr/>
        </p:nvSpPr>
        <p:spPr>
          <a:xfrm>
            <a:off x="5365506" y="172353"/>
            <a:ext cx="2527644"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smtClean="0">
                <a:solidFill>
                  <a:schemeClr val="tx1"/>
                </a:solidFill>
                <a:latin typeface="微軟正黑體" panose="020B0604030504040204" pitchFamily="34" charset="-120"/>
                <a:ea typeface="微軟正黑體" panose="020B0604030504040204" pitchFamily="34" charset="-120"/>
              </a:rPr>
              <a:t>研究結論</a:t>
            </a:r>
            <a:endParaRPr lang="en-US" altLang="zh-TW" sz="2800" dirty="0">
              <a:solidFill>
                <a:schemeClr val="tx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190786" y="1367936"/>
            <a:ext cx="10238700" cy="523220"/>
          </a:xfrm>
          <a:prstGeom prst="rect">
            <a:avLst/>
          </a:prstGeom>
        </p:spPr>
        <p:txBody>
          <a:bodyPr wrap="none">
            <a:spAutoFit/>
          </a:bodyPr>
          <a:lstStyle/>
          <a:p>
            <a:pPr>
              <a:defRPr/>
            </a:pPr>
            <a:r>
              <a:rPr lang="zh-TW" altLang="zh-TW" sz="2800" b="1" dirty="0" smtClean="0">
                <a:solidFill>
                  <a:prstClr val="black"/>
                </a:solidFill>
                <a:latin typeface="標楷體" pitchFamily="65" charset="-120"/>
                <a:ea typeface="標楷體" pitchFamily="65" charset="-120"/>
              </a:rPr>
              <a:t>台中文創園區以及台中勤美草悟道市集的消費者利益和體驗行銷</a:t>
            </a:r>
            <a:endParaRPr lang="zh-TW" altLang="en-US" sz="2800" b="1" dirty="0">
              <a:solidFill>
                <a:prstClr val="black"/>
              </a:solidFill>
              <a:latin typeface="標楷體" pitchFamily="65" charset="-120"/>
              <a:ea typeface="標楷體" pitchFamily="65" charset="-120"/>
            </a:endParaRPr>
          </a:p>
        </p:txBody>
      </p:sp>
      <p:sp>
        <p:nvSpPr>
          <p:cNvPr id="24" name="文字方塊 23"/>
          <p:cNvSpPr txBox="1"/>
          <p:nvPr/>
        </p:nvSpPr>
        <p:spPr>
          <a:xfrm>
            <a:off x="1571223" y="2224871"/>
            <a:ext cx="9104429" cy="3693319"/>
          </a:xfrm>
          <a:prstGeom prst="rect">
            <a:avLst/>
          </a:prstGeom>
          <a:noFill/>
        </p:spPr>
        <p:txBody>
          <a:bodyPr wrap="square" rtlCol="0">
            <a:spAutoFit/>
          </a:bodyPr>
          <a:lstStyle/>
          <a:p>
            <a:r>
              <a:rPr lang="zh-TW" altLang="zh-TW" sz="2400" kern="100" dirty="0" smtClean="0">
                <a:latin typeface="標楷體" pitchFamily="65" charset="-120"/>
                <a:ea typeface="標楷體" pitchFamily="65" charset="-120"/>
              </a:rPr>
              <a:t>就以遊客之問卷調查的基本資料而言，大多遊客居住地居也以中部為居多，且女性遊客較多於男性遊客，年齡以</a:t>
            </a:r>
            <a:r>
              <a:rPr lang="en-US" altLang="zh-TW" sz="2400" kern="100" dirty="0" smtClean="0">
                <a:latin typeface="標楷體" pitchFamily="65" charset="-120"/>
                <a:ea typeface="標楷體" pitchFamily="65" charset="-120"/>
              </a:rPr>
              <a:t>21~30</a:t>
            </a:r>
            <a:r>
              <a:rPr lang="zh-TW" altLang="zh-TW" sz="2400" kern="100" dirty="0" smtClean="0">
                <a:latin typeface="標楷體" pitchFamily="65" charset="-120"/>
                <a:ea typeface="標楷體" pitchFamily="65" charset="-120"/>
              </a:rPr>
              <a:t>歲青年人為居多，受訪者職業類別以學生居多，且月平均收入為</a:t>
            </a:r>
            <a:r>
              <a:rPr lang="en-US" altLang="zh-TW" sz="2400" kern="100" dirty="0" smtClean="0">
                <a:latin typeface="標楷體" pitchFamily="65" charset="-120"/>
                <a:ea typeface="標楷體" pitchFamily="65" charset="-120"/>
              </a:rPr>
              <a:t>2</a:t>
            </a:r>
            <a:r>
              <a:rPr lang="zh-TW" altLang="zh-TW" sz="2400" kern="100" dirty="0" smtClean="0">
                <a:latin typeface="標楷體" pitchFamily="65" charset="-120"/>
                <a:ea typeface="標楷體" pitchFamily="65" charset="-120"/>
              </a:rPr>
              <a:t>萬元以下佔多數。由基本資料可得知，遊客以中部居民且以</a:t>
            </a:r>
            <a:r>
              <a:rPr lang="en-US" altLang="zh-TW" sz="2400" kern="100" dirty="0" smtClean="0">
                <a:latin typeface="標楷體" pitchFamily="65" charset="-120"/>
                <a:ea typeface="標楷體" pitchFamily="65" charset="-120"/>
              </a:rPr>
              <a:t>21~30</a:t>
            </a:r>
            <a:r>
              <a:rPr lang="zh-TW" altLang="zh-TW" sz="2400" kern="100" dirty="0" smtClean="0">
                <a:latin typeface="標楷體" pitchFamily="65" charset="-120"/>
                <a:ea typeface="標楷體" pitchFamily="65" charset="-120"/>
              </a:rPr>
              <a:t>歲女性青年人為居多。</a:t>
            </a:r>
          </a:p>
          <a:p>
            <a:r>
              <a:rPr lang="en-US" altLang="zh-TW" sz="2400" kern="100" dirty="0" smtClean="0">
                <a:latin typeface="標楷體" pitchFamily="65" charset="-120"/>
                <a:ea typeface="標楷體" pitchFamily="65" charset="-120"/>
              </a:rPr>
              <a:t> </a:t>
            </a:r>
            <a:endParaRPr lang="zh-TW" altLang="zh-TW" sz="2400" kern="100" dirty="0" smtClean="0">
              <a:latin typeface="標楷體" pitchFamily="65" charset="-120"/>
              <a:ea typeface="標楷體" pitchFamily="65" charset="-120"/>
            </a:endParaRPr>
          </a:p>
          <a:p>
            <a:r>
              <a:rPr lang="zh-TW" altLang="zh-TW" sz="2400" kern="100" dirty="0" smtClean="0">
                <a:latin typeface="標楷體" pitchFamily="65" charset="-120"/>
                <a:ea typeface="標楷體" pitchFamily="65" charset="-120"/>
              </a:rPr>
              <a:t>本研究主要探討遊客前往「台中文創園區、台中勤美草悟道」的體驗者行銷、消費者利益為主要參考，採用問卷方式了解屬性。由此問卷分析台中勤美草悟道比台中文創園區知名度較高。</a:t>
            </a:r>
          </a:p>
          <a:p>
            <a:endParaRPr lang="zh-TW" altLang="en-US" dirty="0"/>
          </a:p>
        </p:txBody>
      </p:sp>
    </p:spTree>
    <p:extLst>
      <p:ext uri="{BB962C8B-B14F-4D97-AF65-F5344CB8AC3E}">
        <p14:creationId xmlns="" xmlns:p14="http://schemas.microsoft.com/office/powerpoint/2010/main" val="41666217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nvGrpSpPr>
          <p:cNvPr id="8" name="群組 7"/>
          <p:cNvGrpSpPr/>
          <p:nvPr/>
        </p:nvGrpSpPr>
        <p:grpSpPr>
          <a:xfrm>
            <a:off x="0" y="0"/>
            <a:ext cx="12192000" cy="1143000"/>
            <a:chOff x="-74412" y="0"/>
            <a:chExt cx="9218412" cy="1143000"/>
          </a:xfrm>
        </p:grpSpPr>
        <p:sp>
          <p:nvSpPr>
            <p:cNvPr id="9" name="矩形 8"/>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0" name="圓角矩形 9"/>
            <p:cNvSpPr/>
            <p:nvPr/>
          </p:nvSpPr>
          <p:spPr>
            <a:xfrm>
              <a:off x="3576078" y="172353"/>
              <a:ext cx="4120632"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           </a:t>
              </a:r>
              <a:r>
                <a:rPr kumimoji="0" lang="zh-TW" altLang="en-US" sz="24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研究結論</a:t>
              </a:r>
              <a:endPar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1" name="文字方塊 10"/>
            <p:cNvSpPr txBox="1"/>
            <p:nvPr/>
          </p:nvSpPr>
          <p:spPr>
            <a:xfrm>
              <a:off x="293810" y="222899"/>
              <a:ext cx="258309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伍、結論與建議</a:t>
              </a:r>
              <a:endParaRPr kumimoji="0" lang="zh-TW" altLang="en-US" sz="3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
        <p:nvSpPr>
          <p:cNvPr id="12" name="五邊形 11"/>
          <p:cNvSpPr/>
          <p:nvPr/>
        </p:nvSpPr>
        <p:spPr>
          <a:xfrm>
            <a:off x="7347876" y="172353"/>
            <a:ext cx="2527644"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smtClean="0">
                <a:solidFill>
                  <a:schemeClr val="tx1"/>
                </a:solidFill>
                <a:latin typeface="微軟正黑體" panose="020B0604030504040204" pitchFamily="34" charset="-120"/>
                <a:ea typeface="微軟正黑體" panose="020B0604030504040204" pitchFamily="34" charset="-120"/>
              </a:rPr>
              <a:t>研究建議</a:t>
            </a:r>
            <a:endParaRPr lang="en-US" altLang="zh-TW" sz="2800" dirty="0">
              <a:solidFill>
                <a:schemeClr val="tx1"/>
              </a:solidFill>
              <a:latin typeface="微軟正黑體" panose="020B0604030504040204" pitchFamily="34" charset="-120"/>
              <a:ea typeface="微軟正黑體" panose="020B0604030504040204" pitchFamily="34" charset="-120"/>
            </a:endParaRPr>
          </a:p>
        </p:txBody>
      </p:sp>
      <p:sp>
        <p:nvSpPr>
          <p:cNvPr id="7" name="圓角矩形 6"/>
          <p:cNvSpPr/>
          <p:nvPr/>
        </p:nvSpPr>
        <p:spPr>
          <a:xfrm>
            <a:off x="162731" y="3185071"/>
            <a:ext cx="4396390" cy="902539"/>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對於</a:t>
            </a:r>
            <a:r>
              <a:rPr lang="zh-TW" altLang="zh-TW" sz="2800" dirty="0" smtClean="0">
                <a:solidFill>
                  <a:srgbClr val="FF0000"/>
                </a:solidFill>
                <a:latin typeface="標楷體" pitchFamily="65" charset="-120"/>
                <a:ea typeface="標楷體" pitchFamily="65" charset="-120"/>
              </a:rPr>
              <a:t>台中文創園區</a:t>
            </a: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的</a:t>
            </a:r>
            <a:r>
              <a:rPr kumimoji="0" lang="zh-TW" altLang="en-US" sz="2800" b="0" i="0" u="none" strike="noStrike" kern="1200" cap="none" spc="0" normalizeH="0" baseline="0" noProof="0" dirty="0">
                <a:ln>
                  <a:noFill/>
                </a:ln>
                <a:solidFill>
                  <a:prstClr val="black"/>
                </a:solidFill>
                <a:effectLst/>
                <a:uLnTx/>
                <a:uFillTx/>
                <a:latin typeface="標楷體" pitchFamily="65" charset="-120"/>
                <a:ea typeface="標楷體" pitchFamily="65" charset="-120"/>
              </a:rPr>
              <a:t>建議 </a:t>
            </a:r>
          </a:p>
        </p:txBody>
      </p:sp>
      <p:cxnSp>
        <p:nvCxnSpPr>
          <p:cNvPr id="14" name="直線接點 13"/>
          <p:cNvCxnSpPr/>
          <p:nvPr/>
        </p:nvCxnSpPr>
        <p:spPr>
          <a:xfrm flipV="1">
            <a:off x="4771406" y="1439863"/>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5" name="直線接點 14"/>
          <p:cNvCxnSpPr/>
          <p:nvPr/>
        </p:nvCxnSpPr>
        <p:spPr>
          <a:xfrm>
            <a:off x="5497461" y="1426984"/>
            <a:ext cx="3139995"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9" name="矩形 18"/>
          <p:cNvSpPr/>
          <p:nvPr/>
        </p:nvSpPr>
        <p:spPr>
          <a:xfrm>
            <a:off x="5457441" y="1584625"/>
            <a:ext cx="6375668" cy="707886"/>
          </a:xfrm>
          <a:prstGeom prst="rect">
            <a:avLst/>
          </a:prstGeom>
        </p:spPr>
        <p:txBody>
          <a:bodyPr wrap="square">
            <a:spAutoFit/>
          </a:bodyPr>
          <a:lstStyle/>
          <a:p>
            <a:pPr marL="34290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可以透過網路平台以及發放相關文宣資料來多加宣傳台中文創園區讓更多人了解這裡可以</a:t>
            </a:r>
            <a:r>
              <a:rPr lang="en-US" altLang="zh-TW" sz="2000" dirty="0" smtClean="0">
                <a:solidFill>
                  <a:prstClr val="black"/>
                </a:solidFill>
                <a:latin typeface="標楷體" pitchFamily="65" charset="-120"/>
                <a:ea typeface="標楷體" pitchFamily="65" charset="-120"/>
              </a:rPr>
              <a:t>DIY</a:t>
            </a:r>
            <a:r>
              <a:rPr lang="zh-TW" altLang="zh-TW" sz="2000" dirty="0" smtClean="0">
                <a:solidFill>
                  <a:prstClr val="black"/>
                </a:solidFill>
                <a:latin typeface="標楷體" pitchFamily="65" charset="-120"/>
                <a:ea typeface="標楷體" pitchFamily="65" charset="-120"/>
              </a:rPr>
              <a:t>體驗；</a:t>
            </a:r>
            <a:endParaRPr lang="zh-TW" altLang="zh-TW" sz="2000" dirty="0">
              <a:solidFill>
                <a:prstClr val="black"/>
              </a:solidFill>
              <a:latin typeface="標楷體" pitchFamily="65" charset="-120"/>
              <a:ea typeface="標楷體" pitchFamily="65" charset="-120"/>
            </a:endParaRPr>
          </a:p>
        </p:txBody>
      </p:sp>
      <p:sp>
        <p:nvSpPr>
          <p:cNvPr id="20" name="矩形 19"/>
          <p:cNvSpPr/>
          <p:nvPr/>
        </p:nvSpPr>
        <p:spPr>
          <a:xfrm>
            <a:off x="5463235" y="2333005"/>
            <a:ext cx="6375669" cy="707886"/>
          </a:xfrm>
          <a:prstGeom prst="rect">
            <a:avLst/>
          </a:prstGeom>
        </p:spPr>
        <p:txBody>
          <a:bodyPr wrap="square">
            <a:spAutoFit/>
          </a:bodyPr>
          <a:lstStyle/>
          <a:p>
            <a:pPr marL="342900" lvl="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多跟展覽配合，活絡台中文創園區，可以提高知名度，讓外縣市的人們知曉並願意前來來參觀遊覽；</a:t>
            </a:r>
          </a:p>
        </p:txBody>
      </p:sp>
      <p:sp>
        <p:nvSpPr>
          <p:cNvPr id="21" name="矩形 20"/>
          <p:cNvSpPr/>
          <p:nvPr/>
        </p:nvSpPr>
        <p:spPr>
          <a:xfrm>
            <a:off x="5428140" y="3171935"/>
            <a:ext cx="6342828" cy="1015663"/>
          </a:xfrm>
          <a:prstGeom prst="rect">
            <a:avLst/>
          </a:prstGeom>
        </p:spPr>
        <p:txBody>
          <a:bodyPr wrap="square">
            <a:spAutoFit/>
          </a:bodyPr>
          <a:lstStyle/>
          <a:p>
            <a:pPr marL="34290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希望台中文創園區裡攤販可不定期更換，讓前來的遊客可以欣賞及購買到不一樣的商品，甚至體驗到不同的</a:t>
            </a:r>
            <a:r>
              <a:rPr lang="en-US" altLang="zh-TW" sz="2000" dirty="0" smtClean="0">
                <a:solidFill>
                  <a:prstClr val="black"/>
                </a:solidFill>
                <a:latin typeface="標楷體" pitchFamily="65" charset="-120"/>
                <a:ea typeface="標楷體" pitchFamily="65" charset="-120"/>
              </a:rPr>
              <a:t>DIY</a:t>
            </a:r>
            <a:r>
              <a:rPr lang="zh-TW" altLang="zh-TW" sz="2000" dirty="0" smtClean="0">
                <a:solidFill>
                  <a:prstClr val="black"/>
                </a:solidFill>
                <a:latin typeface="標楷體" pitchFamily="65" charset="-120"/>
                <a:ea typeface="標楷體" pitchFamily="65" charset="-120"/>
              </a:rPr>
              <a:t>活動。</a:t>
            </a:r>
          </a:p>
        </p:txBody>
      </p:sp>
      <p:sp>
        <p:nvSpPr>
          <p:cNvPr id="22" name="矩形 21"/>
          <p:cNvSpPr/>
          <p:nvPr/>
        </p:nvSpPr>
        <p:spPr>
          <a:xfrm>
            <a:off x="5446815" y="4146905"/>
            <a:ext cx="6375669" cy="1015663"/>
          </a:xfrm>
          <a:prstGeom prst="rect">
            <a:avLst/>
          </a:prstGeom>
        </p:spPr>
        <p:txBody>
          <a:bodyPr wrap="square">
            <a:spAutoFit/>
          </a:bodyPr>
          <a:lstStyle/>
          <a:p>
            <a:pPr marL="342900" lvl="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希望台中文創園區商品種類能夠在多樣化一些，讓到這邊遊玩的遊客，能夠買到自己想要的文創商品，提高大家到文創市集的消費金額。</a:t>
            </a:r>
          </a:p>
        </p:txBody>
      </p:sp>
      <p:cxnSp>
        <p:nvCxnSpPr>
          <p:cNvPr id="23" name="直線接點 22"/>
          <p:cNvCxnSpPr/>
          <p:nvPr/>
        </p:nvCxnSpPr>
        <p:spPr>
          <a:xfrm flipV="1">
            <a:off x="4022284" y="2249086"/>
            <a:ext cx="715993" cy="776377"/>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25" name="矩形 24"/>
          <p:cNvSpPr/>
          <p:nvPr/>
        </p:nvSpPr>
        <p:spPr>
          <a:xfrm>
            <a:off x="5391954" y="5226784"/>
            <a:ext cx="6619741" cy="1631216"/>
          </a:xfrm>
          <a:prstGeom prst="rect">
            <a:avLst/>
          </a:prstGeom>
        </p:spPr>
        <p:txBody>
          <a:bodyPr wrap="square">
            <a:spAutoFit/>
          </a:bodyPr>
          <a:lstStyle/>
          <a:p>
            <a:pPr marL="34290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雖然台中文創園區設有導覽員，但把園區介紹完必後，卻忽略了在文創園區內的商店，許多遊客也不會特別的去注意，所以希望導覽員能夠在導覽完園區後，順帶一提園區內的廠商，勾起遊客們的興趣，讓遊客能夠多注意到廠商所提供的商品內容</a:t>
            </a:r>
          </a:p>
        </p:txBody>
      </p:sp>
    </p:spTree>
    <p:extLst>
      <p:ext uri="{BB962C8B-B14F-4D97-AF65-F5344CB8AC3E}">
        <p14:creationId xmlns="" xmlns:p14="http://schemas.microsoft.com/office/powerpoint/2010/main" val="7469728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8188672">
            <a:off x="11086154" y="6180056"/>
            <a:ext cx="1646199" cy="8549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nvGrpSpPr>
          <p:cNvPr id="2" name="群組 7"/>
          <p:cNvGrpSpPr/>
          <p:nvPr/>
        </p:nvGrpSpPr>
        <p:grpSpPr>
          <a:xfrm>
            <a:off x="0" y="0"/>
            <a:ext cx="12192000" cy="1143000"/>
            <a:chOff x="-74412" y="0"/>
            <a:chExt cx="9218412" cy="1143000"/>
          </a:xfrm>
        </p:grpSpPr>
        <p:sp>
          <p:nvSpPr>
            <p:cNvPr id="9" name="矩形 8"/>
            <p:cNvSpPr/>
            <p:nvPr/>
          </p:nvSpPr>
          <p:spPr>
            <a:xfrm>
              <a:off x="-74412" y="0"/>
              <a:ext cx="9218412" cy="114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0" name="圓角矩形 9"/>
            <p:cNvSpPr/>
            <p:nvPr/>
          </p:nvSpPr>
          <p:spPr>
            <a:xfrm>
              <a:off x="3576078" y="172353"/>
              <a:ext cx="4120632" cy="844168"/>
            </a:xfrm>
            <a:prstGeom prst="roundRect">
              <a:avLst/>
            </a:prstGeom>
            <a:ln w="38100">
              <a:solidFill>
                <a:schemeClr val="tx1">
                  <a:lumMod val="85000"/>
                  <a:lumOff val="1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           </a:t>
              </a:r>
              <a:r>
                <a:rPr kumimoji="0" lang="zh-TW" altLang="en-US" sz="24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研究結論</a:t>
              </a:r>
              <a:endPar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1" name="文字方塊 10"/>
            <p:cNvSpPr txBox="1"/>
            <p:nvPr/>
          </p:nvSpPr>
          <p:spPr>
            <a:xfrm>
              <a:off x="293810" y="222899"/>
              <a:ext cx="258309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伍、結論與建議</a:t>
              </a:r>
              <a:endParaRPr kumimoji="0" lang="zh-TW" altLang="en-US" sz="36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
        <p:nvSpPr>
          <p:cNvPr id="12" name="五邊形 11"/>
          <p:cNvSpPr/>
          <p:nvPr/>
        </p:nvSpPr>
        <p:spPr>
          <a:xfrm>
            <a:off x="7347876" y="172353"/>
            <a:ext cx="2527644" cy="844168"/>
          </a:xfrm>
          <a:prstGeom prst="homePlate">
            <a:avLst>
              <a:gd name="adj" fmla="val 37731"/>
            </a:avLst>
          </a:prstGeom>
          <a:solidFill>
            <a:schemeClr val="accent4">
              <a:lumMod val="40000"/>
              <a:lumOff val="60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TW" altLang="en-US" sz="2800" dirty="0" smtClean="0">
                <a:solidFill>
                  <a:schemeClr val="tx1"/>
                </a:solidFill>
                <a:latin typeface="微軟正黑體" panose="020B0604030504040204" pitchFamily="34" charset="-120"/>
                <a:ea typeface="微軟正黑體" panose="020B0604030504040204" pitchFamily="34" charset="-120"/>
              </a:rPr>
              <a:t>研究建議</a:t>
            </a:r>
            <a:endParaRPr lang="en-US" altLang="zh-TW" sz="2800" dirty="0">
              <a:solidFill>
                <a:schemeClr val="tx1"/>
              </a:solidFill>
              <a:latin typeface="微軟正黑體" panose="020B0604030504040204" pitchFamily="34" charset="-120"/>
              <a:ea typeface="微軟正黑體" panose="020B0604030504040204" pitchFamily="34" charset="-120"/>
            </a:endParaRPr>
          </a:p>
        </p:txBody>
      </p:sp>
      <p:sp>
        <p:nvSpPr>
          <p:cNvPr id="13" name="圓角矩形 12"/>
          <p:cNvSpPr/>
          <p:nvPr/>
        </p:nvSpPr>
        <p:spPr>
          <a:xfrm>
            <a:off x="288241" y="3272321"/>
            <a:ext cx="4327301" cy="983917"/>
          </a:xfrm>
          <a:prstGeom prst="roundRect">
            <a:avLst/>
          </a:prstGeom>
          <a:ln w="38100"/>
        </p:spPr>
        <p:style>
          <a:lnRef idx="2">
            <a:schemeClr val="accent3"/>
          </a:lnRef>
          <a:fillRef idx="1">
            <a:schemeClr val="lt1"/>
          </a:fillRef>
          <a:effectRef idx="0">
            <a:schemeClr val="accent3"/>
          </a:effectRef>
          <a:fontRef idx="minor">
            <a:schemeClr val="dk1"/>
          </a:fontRef>
        </p:style>
        <p:txBody>
          <a:bodyPr rtlCol="0" anchor="ctr"/>
          <a:lstStyle/>
          <a:p>
            <a:pPr lvl="0" algn="ctr">
              <a:defRPr/>
            </a:pP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對</a:t>
            </a:r>
            <a:r>
              <a:rPr lang="zh-TW" altLang="zh-TW" sz="2800" dirty="0" smtClean="0">
                <a:solidFill>
                  <a:srgbClr val="FF0000"/>
                </a:solidFill>
                <a:latin typeface="標楷體" pitchFamily="65" charset="-120"/>
                <a:ea typeface="標楷體" pitchFamily="65" charset="-120"/>
              </a:rPr>
              <a:t>勤美草悟道</a:t>
            </a:r>
            <a:r>
              <a:rPr kumimoji="0" lang="zh-TW" altLang="en-US" sz="28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rPr>
              <a:t>的</a:t>
            </a:r>
            <a:r>
              <a:rPr kumimoji="0" lang="zh-TW" altLang="en-US" sz="2800" b="0" i="0" u="none" strike="noStrike" kern="1200" cap="none" spc="0" normalizeH="0" baseline="0" noProof="0" dirty="0">
                <a:ln>
                  <a:noFill/>
                </a:ln>
                <a:solidFill>
                  <a:prstClr val="black"/>
                </a:solidFill>
                <a:effectLst/>
                <a:uLnTx/>
                <a:uFillTx/>
                <a:latin typeface="標楷體" pitchFamily="65" charset="-120"/>
                <a:ea typeface="標楷體" pitchFamily="65" charset="-120"/>
              </a:rPr>
              <a:t>建議</a:t>
            </a:r>
          </a:p>
        </p:txBody>
      </p:sp>
      <p:cxnSp>
        <p:nvCxnSpPr>
          <p:cNvPr id="17" name="直線接點 16"/>
          <p:cNvCxnSpPr/>
          <p:nvPr/>
        </p:nvCxnSpPr>
        <p:spPr>
          <a:xfrm>
            <a:off x="5278518" y="1495744"/>
            <a:ext cx="3139995"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18" name="直線接點 17"/>
          <p:cNvCxnSpPr/>
          <p:nvPr/>
        </p:nvCxnSpPr>
        <p:spPr>
          <a:xfrm flipV="1">
            <a:off x="4511011" y="1521502"/>
            <a:ext cx="715993" cy="776377"/>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19" name="矩形 18"/>
          <p:cNvSpPr/>
          <p:nvPr/>
        </p:nvSpPr>
        <p:spPr>
          <a:xfrm>
            <a:off x="5238499" y="1674777"/>
            <a:ext cx="6375668" cy="707886"/>
          </a:xfrm>
          <a:prstGeom prst="rect">
            <a:avLst/>
          </a:prstGeom>
        </p:spPr>
        <p:txBody>
          <a:bodyPr wrap="square">
            <a:spAutoFit/>
          </a:bodyPr>
          <a:lstStyle/>
          <a:p>
            <a:pPr marL="342900" lvl="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在停車場方面，希望能增設更多停車位，讓遊客能夠就近停車，增加方便性</a:t>
            </a:r>
          </a:p>
        </p:txBody>
      </p:sp>
      <p:sp>
        <p:nvSpPr>
          <p:cNvPr id="20" name="矩形 19"/>
          <p:cNvSpPr/>
          <p:nvPr/>
        </p:nvSpPr>
        <p:spPr>
          <a:xfrm>
            <a:off x="5295810" y="2423157"/>
            <a:ext cx="6375669" cy="707886"/>
          </a:xfrm>
          <a:prstGeom prst="rect">
            <a:avLst/>
          </a:prstGeom>
        </p:spPr>
        <p:txBody>
          <a:bodyPr wrap="square">
            <a:spAutoFit/>
          </a:bodyPr>
          <a:lstStyle/>
          <a:p>
            <a:pPr marL="342900" indent="-342900">
              <a:buFont typeface="Wingdings" panose="05000000000000000000" pitchFamily="2" charset="2"/>
              <a:buChar char="Ø"/>
              <a:defRPr/>
            </a:pPr>
            <a:r>
              <a:rPr lang="zh-TW" altLang="zh-TW" sz="2000" dirty="0" smtClean="0">
                <a:solidFill>
                  <a:prstClr val="black"/>
                </a:solidFill>
                <a:latin typeface="標楷體" pitchFamily="65" charset="-120"/>
                <a:ea typeface="標楷體" pitchFamily="65" charset="-120"/>
              </a:rPr>
              <a:t>在</a:t>
            </a:r>
            <a:r>
              <a:rPr lang="en-US" altLang="zh-TW" sz="2000" dirty="0" smtClean="0">
                <a:solidFill>
                  <a:prstClr val="black"/>
                </a:solidFill>
                <a:latin typeface="標楷體" pitchFamily="65" charset="-120"/>
                <a:ea typeface="標楷體" pitchFamily="65" charset="-120"/>
              </a:rPr>
              <a:t>DIY</a:t>
            </a:r>
            <a:r>
              <a:rPr lang="zh-TW" altLang="zh-TW" sz="2000" dirty="0" smtClean="0">
                <a:solidFill>
                  <a:prstClr val="black"/>
                </a:solidFill>
                <a:latin typeface="標楷體" pitchFamily="65" charset="-120"/>
                <a:ea typeface="標楷體" pitchFamily="65" charset="-120"/>
              </a:rPr>
              <a:t>活動的部分，希望能透過更多方式來做宣傳，讓到這裡的遊客能更了解市集內的</a:t>
            </a:r>
            <a:r>
              <a:rPr lang="en-US" altLang="zh-TW" sz="2000" dirty="0" smtClean="0">
                <a:solidFill>
                  <a:prstClr val="black"/>
                </a:solidFill>
                <a:latin typeface="標楷體" pitchFamily="65" charset="-120"/>
                <a:ea typeface="標楷體" pitchFamily="65" charset="-120"/>
              </a:rPr>
              <a:t>DIY</a:t>
            </a:r>
            <a:r>
              <a:rPr lang="zh-TW" altLang="zh-TW" sz="2000" dirty="0" smtClean="0">
                <a:solidFill>
                  <a:prstClr val="black"/>
                </a:solidFill>
                <a:latin typeface="標楷體" pitchFamily="65" charset="-120"/>
                <a:ea typeface="標楷體" pitchFamily="65" charset="-120"/>
              </a:rPr>
              <a:t>活動</a:t>
            </a:r>
          </a:p>
        </p:txBody>
      </p:sp>
      <p:sp>
        <p:nvSpPr>
          <p:cNvPr id="21" name="矩形 20"/>
          <p:cNvSpPr/>
          <p:nvPr/>
        </p:nvSpPr>
        <p:spPr>
          <a:xfrm>
            <a:off x="5286472" y="3223450"/>
            <a:ext cx="6342828" cy="707886"/>
          </a:xfrm>
          <a:prstGeom prst="rect">
            <a:avLst/>
          </a:prstGeom>
        </p:spPr>
        <p:txBody>
          <a:bodyPr wrap="square">
            <a:spAutoFit/>
          </a:bodyPr>
          <a:lstStyle/>
          <a:p>
            <a:pPr marL="342900" indent="-342900">
              <a:buFont typeface="Wingdings" panose="05000000000000000000" pitchFamily="2" charset="2"/>
              <a:buChar char="Ø"/>
            </a:pPr>
            <a:r>
              <a:rPr lang="zh-TW" altLang="zh-TW" sz="2000" dirty="0" smtClean="0">
                <a:solidFill>
                  <a:prstClr val="black"/>
                </a:solidFill>
                <a:latin typeface="標楷體" pitchFamily="65" charset="-120"/>
                <a:ea typeface="標楷體" pitchFamily="65" charset="-120"/>
              </a:rPr>
              <a:t>宣傳管道的方面，希望勤美草悟道市集能多利用網路媒體的宣傳方式，讓更多外縣市的遊客前往</a:t>
            </a:r>
            <a:endParaRPr lang="zh-TW" altLang="en-US" sz="2000" dirty="0">
              <a:solidFill>
                <a:prstClr val="black"/>
              </a:solidFill>
              <a:latin typeface="標楷體" pitchFamily="65" charset="-120"/>
              <a:ea typeface="標楷體" pitchFamily="65" charset="-120"/>
            </a:endParaRPr>
          </a:p>
        </p:txBody>
      </p:sp>
      <p:sp>
        <p:nvSpPr>
          <p:cNvPr id="22" name="矩形 21"/>
          <p:cNvSpPr/>
          <p:nvPr/>
        </p:nvSpPr>
        <p:spPr>
          <a:xfrm>
            <a:off x="5318026" y="4056753"/>
            <a:ext cx="6375669" cy="1323439"/>
          </a:xfrm>
          <a:prstGeom prst="rect">
            <a:avLst/>
          </a:prstGeom>
        </p:spPr>
        <p:txBody>
          <a:bodyPr wrap="square">
            <a:spAutoFit/>
          </a:bodyPr>
          <a:lstStyle/>
          <a:p>
            <a:pPr marL="342900" indent="-342900">
              <a:buFont typeface="Wingdings" panose="05000000000000000000" pitchFamily="2" charset="2"/>
              <a:buChar char="Ø"/>
            </a:pPr>
            <a:r>
              <a:rPr lang="zh-TW" altLang="zh-TW" sz="2000" dirty="0" smtClean="0">
                <a:solidFill>
                  <a:prstClr val="black"/>
                </a:solidFill>
                <a:latin typeface="標楷體" pitchFamily="65" charset="-120"/>
                <a:ea typeface="標楷體" pitchFamily="65" charset="-120"/>
              </a:rPr>
              <a:t>由於市集廣場佔地較小，建議市集的攤販能夠不要只集中在前面的一個區塊，能夠往後延伸，讓後面也多一些文創攤販，在人潮眾多的假日才能夠將遊客分散，避免人潮的擁擠。</a:t>
            </a:r>
            <a:endParaRPr lang="zh-TW" altLang="en-US" sz="2000" dirty="0">
              <a:solidFill>
                <a:prstClr val="black"/>
              </a:solidFill>
              <a:latin typeface="標楷體" pitchFamily="65" charset="-120"/>
              <a:ea typeface="標楷體" pitchFamily="65" charset="-120"/>
            </a:endParaRPr>
          </a:p>
        </p:txBody>
      </p:sp>
      <p:cxnSp>
        <p:nvCxnSpPr>
          <p:cNvPr id="23" name="直線接點 22"/>
          <p:cNvCxnSpPr/>
          <p:nvPr/>
        </p:nvCxnSpPr>
        <p:spPr>
          <a:xfrm flipV="1">
            <a:off x="3736132" y="2407998"/>
            <a:ext cx="715993" cy="776377"/>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24" name="矩形 23"/>
          <p:cNvSpPr/>
          <p:nvPr/>
        </p:nvSpPr>
        <p:spPr>
          <a:xfrm>
            <a:off x="5404833" y="5374336"/>
            <a:ext cx="6096000" cy="1323439"/>
          </a:xfrm>
          <a:prstGeom prst="rect">
            <a:avLst/>
          </a:prstGeom>
        </p:spPr>
        <p:txBody>
          <a:bodyPr>
            <a:spAutoFit/>
          </a:bodyPr>
          <a:lstStyle/>
          <a:p>
            <a:pPr marL="342900" lvl="0" indent="-342900">
              <a:buFont typeface="Wingdings" panose="05000000000000000000" pitchFamily="2" charset="2"/>
              <a:buChar char="Ø"/>
            </a:pPr>
            <a:r>
              <a:rPr lang="zh-TW" altLang="zh-TW" sz="2000" dirty="0" smtClean="0">
                <a:solidFill>
                  <a:prstClr val="black"/>
                </a:solidFill>
                <a:latin typeface="標楷體" pitchFamily="65" charset="-120"/>
                <a:ea typeface="標楷體" pitchFamily="65" charset="-120"/>
              </a:rPr>
              <a:t>希望市集增設流動廁所，假日人潮眾多，而文創市集內卻未設有廁所，只能到附近百貨上，但因百貨內人潮眾多，也不能馬上排到廁所，所以希望能在文創市集增設流動廁所。</a:t>
            </a:r>
          </a:p>
        </p:txBody>
      </p:sp>
    </p:spTree>
    <p:extLst>
      <p:ext uri="{BB962C8B-B14F-4D97-AF65-F5344CB8AC3E}">
        <p14:creationId xmlns="" xmlns:p14="http://schemas.microsoft.com/office/powerpoint/2010/main" val="7469728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65500" y="824835"/>
            <a:ext cx="5111750" cy="51378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2" name="等腰三角形 66"/>
          <p:cNvSpPr>
            <a:spLocks/>
          </p:cNvSpPr>
          <p:nvPr/>
        </p:nvSpPr>
        <p:spPr bwMode="auto">
          <a:xfrm>
            <a:off x="9991725" y="1006475"/>
            <a:ext cx="2200275" cy="5873750"/>
          </a:xfrm>
          <a:custGeom>
            <a:avLst/>
            <a:gdLst>
              <a:gd name="T0" fmla="*/ 182 w 2200383"/>
              <a:gd name="T1" fmla="*/ 5855387 h 5873059"/>
              <a:gd name="T2" fmla="*/ 152378 w 2200383"/>
              <a:gd name="T3" fmla="*/ 0 h 5873059"/>
              <a:gd name="T4" fmla="*/ 2200167 w 2200383"/>
              <a:gd name="T5" fmla="*/ 2480020 h 5873059"/>
              <a:gd name="T6" fmla="*/ 2190335 w 2200383"/>
              <a:gd name="T7" fmla="*/ 5874441 h 5873059"/>
              <a:gd name="T8" fmla="*/ 182 w 2200383"/>
              <a:gd name="T9" fmla="*/ 5855387 h 58730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0383" h="5873059">
                <a:moveTo>
                  <a:pt x="182" y="5854009"/>
                </a:moveTo>
                <a:cubicBezTo>
                  <a:pt x="-6231" y="3896323"/>
                  <a:pt x="158805" y="1957686"/>
                  <a:pt x="152392" y="0"/>
                </a:cubicBezTo>
                <a:lnTo>
                  <a:pt x="2200383" y="2479436"/>
                </a:lnTo>
                <a:cubicBezTo>
                  <a:pt x="2197106" y="3610644"/>
                  <a:pt x="2193828" y="4741851"/>
                  <a:pt x="2190551" y="5873059"/>
                </a:cubicBezTo>
                <a:lnTo>
                  <a:pt x="182" y="5854009"/>
                </a:lnTo>
                <a:close/>
              </a:path>
            </a:pathLst>
          </a:cu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56323" name="等腰三角形 67"/>
          <p:cNvSpPr>
            <a:spLocks/>
          </p:cNvSpPr>
          <p:nvPr/>
        </p:nvSpPr>
        <p:spPr bwMode="auto">
          <a:xfrm>
            <a:off x="7685088" y="-85725"/>
            <a:ext cx="4197350" cy="1422400"/>
          </a:xfrm>
          <a:custGeom>
            <a:avLst/>
            <a:gdLst>
              <a:gd name="T0" fmla="*/ 4196908 w 4197792"/>
              <a:gd name="T1" fmla="*/ 19022 h 1423445"/>
              <a:gd name="T2" fmla="*/ 0 w 4197792"/>
              <a:gd name="T3" fmla="*/ 1421356 h 1423445"/>
              <a:gd name="T4" fmla="*/ 1878761 w 4197792"/>
              <a:gd name="T5" fmla="*/ 0 h 1423445"/>
              <a:gd name="T6" fmla="*/ 4196908 w 4197792"/>
              <a:gd name="T7" fmla="*/ 19022 h 14234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97792" h="1423445">
                <a:moveTo>
                  <a:pt x="4197792" y="19050"/>
                </a:moveTo>
                <a:lnTo>
                  <a:pt x="0" y="1423445"/>
                </a:lnTo>
                <a:lnTo>
                  <a:pt x="1879157" y="0"/>
                </a:lnTo>
                <a:lnTo>
                  <a:pt x="4197792" y="19050"/>
                </a:ln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56324" name="等腰三角形 64"/>
          <p:cNvSpPr>
            <a:spLocks/>
          </p:cNvSpPr>
          <p:nvPr/>
        </p:nvSpPr>
        <p:spPr bwMode="auto">
          <a:xfrm>
            <a:off x="-11113" y="3062288"/>
            <a:ext cx="6581776" cy="3795712"/>
          </a:xfrm>
          <a:custGeom>
            <a:avLst/>
            <a:gdLst>
              <a:gd name="T0" fmla="*/ 13928 w 8194905"/>
              <a:gd name="T1" fmla="*/ 2182397 h 4726401"/>
              <a:gd name="T2" fmla="*/ 99 w 8194905"/>
              <a:gd name="T3" fmla="*/ 0 h 4726401"/>
              <a:gd name="T4" fmla="*/ 5286184 w 8194905"/>
              <a:gd name="T5" fmla="*/ 3048288 h 4726401"/>
              <a:gd name="T6" fmla="*/ 488220 w 8194905"/>
              <a:gd name="T7" fmla="*/ 3048287 h 4726401"/>
              <a:gd name="T8" fmla="*/ 13928 w 8194905"/>
              <a:gd name="T9" fmla="*/ 2182397 h 47264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94905" h="4726401">
                <a:moveTo>
                  <a:pt x="21592" y="3383830"/>
                </a:moveTo>
                <a:cubicBezTo>
                  <a:pt x="23971" y="1808363"/>
                  <a:pt x="-2226" y="1575467"/>
                  <a:pt x="153" y="0"/>
                </a:cubicBezTo>
                <a:lnTo>
                  <a:pt x="8194905" y="4726401"/>
                </a:lnTo>
                <a:lnTo>
                  <a:pt x="756863" y="4726400"/>
                </a:lnTo>
                <a:lnTo>
                  <a:pt x="21592" y="3383830"/>
                </a:ln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56325" name="椭圆 6"/>
          <p:cNvSpPr>
            <a:spLocks noChangeArrowheads="1"/>
          </p:cNvSpPr>
          <p:nvPr/>
        </p:nvSpPr>
        <p:spPr bwMode="auto">
          <a:xfrm>
            <a:off x="7372350" y="1144588"/>
            <a:ext cx="534988" cy="53657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26" name="椭圆 7"/>
          <p:cNvSpPr>
            <a:spLocks noChangeArrowheads="1"/>
          </p:cNvSpPr>
          <p:nvPr/>
        </p:nvSpPr>
        <p:spPr bwMode="auto">
          <a:xfrm>
            <a:off x="8963025" y="2800350"/>
            <a:ext cx="381000" cy="381000"/>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27" name="椭圆 8"/>
          <p:cNvSpPr>
            <a:spLocks noChangeArrowheads="1"/>
          </p:cNvSpPr>
          <p:nvPr/>
        </p:nvSpPr>
        <p:spPr bwMode="auto">
          <a:xfrm>
            <a:off x="11114088" y="3937000"/>
            <a:ext cx="534987" cy="533400"/>
          </a:xfrm>
          <a:prstGeom prst="ellipse">
            <a:avLst/>
          </a:pr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28" name="椭圆 9"/>
          <p:cNvSpPr>
            <a:spLocks noChangeArrowheads="1"/>
          </p:cNvSpPr>
          <p:nvPr/>
        </p:nvSpPr>
        <p:spPr bwMode="auto">
          <a:xfrm>
            <a:off x="2197100" y="5580063"/>
            <a:ext cx="339725" cy="338137"/>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29" name="椭圆 10"/>
          <p:cNvSpPr>
            <a:spLocks noChangeArrowheads="1"/>
          </p:cNvSpPr>
          <p:nvPr/>
        </p:nvSpPr>
        <p:spPr bwMode="auto">
          <a:xfrm>
            <a:off x="4068763" y="5078413"/>
            <a:ext cx="338137" cy="33972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30" name="椭圆 11"/>
          <p:cNvSpPr>
            <a:spLocks noChangeArrowheads="1"/>
          </p:cNvSpPr>
          <p:nvPr/>
        </p:nvSpPr>
        <p:spPr bwMode="auto">
          <a:xfrm>
            <a:off x="4518025" y="1681163"/>
            <a:ext cx="536575" cy="53657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cxnSp>
        <p:nvCxnSpPr>
          <p:cNvPr id="56331" name="直接连接符 12"/>
          <p:cNvCxnSpPr>
            <a:cxnSpLocks noChangeShapeType="1"/>
            <a:endCxn id="56325" idx="3"/>
          </p:cNvCxnSpPr>
          <p:nvPr/>
        </p:nvCxnSpPr>
        <p:spPr bwMode="auto">
          <a:xfrm flipV="1">
            <a:off x="0" y="1603375"/>
            <a:ext cx="7450138" cy="4532313"/>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56332" name="直接连接符 15"/>
          <p:cNvCxnSpPr>
            <a:cxnSpLocks noChangeShapeType="1"/>
            <a:stCxn id="56352" idx="7"/>
          </p:cNvCxnSpPr>
          <p:nvPr/>
        </p:nvCxnSpPr>
        <p:spPr bwMode="auto">
          <a:xfrm flipV="1">
            <a:off x="1971675" y="0"/>
            <a:ext cx="3273425" cy="2343150"/>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33" name="直接连接符 16"/>
          <p:cNvCxnSpPr>
            <a:cxnSpLocks noChangeShapeType="1"/>
            <a:endCxn id="56352" idx="2"/>
          </p:cNvCxnSpPr>
          <p:nvPr/>
        </p:nvCxnSpPr>
        <p:spPr bwMode="auto">
          <a:xfrm flipV="1">
            <a:off x="-58738" y="2532063"/>
            <a:ext cx="1573213" cy="461962"/>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34" name="直接连接符 17"/>
          <p:cNvCxnSpPr>
            <a:cxnSpLocks noChangeShapeType="1"/>
          </p:cNvCxnSpPr>
          <p:nvPr/>
        </p:nvCxnSpPr>
        <p:spPr bwMode="auto">
          <a:xfrm flipH="1">
            <a:off x="-155575" y="14288"/>
            <a:ext cx="1111250" cy="512603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35" name="直接连接符 18"/>
          <p:cNvCxnSpPr>
            <a:cxnSpLocks noChangeShapeType="1"/>
            <a:stCxn id="56352" idx="5"/>
            <a:endCxn id="56329" idx="1"/>
          </p:cNvCxnSpPr>
          <p:nvPr/>
        </p:nvCxnSpPr>
        <p:spPr bwMode="auto">
          <a:xfrm>
            <a:off x="1971675" y="2722563"/>
            <a:ext cx="2146300" cy="2405062"/>
          </a:xfrm>
          <a:prstGeom prst="line">
            <a:avLst/>
          </a:prstGeom>
          <a:noFill/>
          <a:ln w="76200">
            <a:solidFill>
              <a:srgbClr val="FFFF00">
                <a:alpha val="50195"/>
              </a:srgbClr>
            </a:solidFill>
            <a:round/>
            <a:headEnd/>
            <a:tailEnd/>
          </a:ln>
          <a:extLst>
            <a:ext uri="{909E8E84-426E-40DD-AFC4-6F175D3DCCD1}">
              <a14:hiddenFill xmlns="" xmlns:a14="http://schemas.microsoft.com/office/drawing/2010/main">
                <a:noFill/>
              </a14:hiddenFill>
            </a:ext>
          </a:extLst>
        </p:spPr>
      </p:cxnSp>
      <p:cxnSp>
        <p:nvCxnSpPr>
          <p:cNvPr id="56336" name="直接连接符 19"/>
          <p:cNvCxnSpPr>
            <a:cxnSpLocks noChangeShapeType="1"/>
            <a:endCxn id="56329" idx="7"/>
          </p:cNvCxnSpPr>
          <p:nvPr/>
        </p:nvCxnSpPr>
        <p:spPr bwMode="auto">
          <a:xfrm flipH="1">
            <a:off x="4357688" y="1597025"/>
            <a:ext cx="3127375" cy="3530600"/>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56337" name="直接连接符 20"/>
          <p:cNvCxnSpPr>
            <a:cxnSpLocks noChangeShapeType="1"/>
          </p:cNvCxnSpPr>
          <p:nvPr/>
        </p:nvCxnSpPr>
        <p:spPr bwMode="auto">
          <a:xfrm>
            <a:off x="1100138" y="-144463"/>
            <a:ext cx="6272212" cy="1468438"/>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56338" name="直接连接符 21"/>
          <p:cNvCxnSpPr>
            <a:cxnSpLocks noChangeShapeType="1"/>
            <a:stCxn id="56329" idx="6"/>
          </p:cNvCxnSpPr>
          <p:nvPr/>
        </p:nvCxnSpPr>
        <p:spPr bwMode="auto">
          <a:xfrm flipV="1">
            <a:off x="4406900" y="4230688"/>
            <a:ext cx="6707188" cy="101758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39" name="直接连接符 22"/>
          <p:cNvCxnSpPr>
            <a:cxnSpLocks noChangeShapeType="1"/>
            <a:endCxn id="56325" idx="4"/>
          </p:cNvCxnSpPr>
          <p:nvPr/>
        </p:nvCxnSpPr>
        <p:spPr bwMode="auto">
          <a:xfrm flipH="1" flipV="1">
            <a:off x="7640638" y="1681163"/>
            <a:ext cx="1198562" cy="517683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40" name="直接连接符 23"/>
          <p:cNvCxnSpPr>
            <a:cxnSpLocks noChangeShapeType="1"/>
            <a:endCxn id="56327" idx="3"/>
          </p:cNvCxnSpPr>
          <p:nvPr/>
        </p:nvCxnSpPr>
        <p:spPr bwMode="auto">
          <a:xfrm flipV="1">
            <a:off x="9344025" y="4392613"/>
            <a:ext cx="1849438" cy="2465387"/>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41" name="直接连接符 24"/>
          <p:cNvCxnSpPr>
            <a:cxnSpLocks noChangeShapeType="1"/>
          </p:cNvCxnSpPr>
          <p:nvPr/>
        </p:nvCxnSpPr>
        <p:spPr bwMode="auto">
          <a:xfrm flipH="1" flipV="1">
            <a:off x="10163175" y="958850"/>
            <a:ext cx="2028825" cy="2587625"/>
          </a:xfrm>
          <a:prstGeom prst="line">
            <a:avLst/>
          </a:prstGeom>
          <a:noFill/>
          <a:ln w="76200">
            <a:solidFill>
              <a:srgbClr val="FFFF00">
                <a:alpha val="50195"/>
              </a:srgbClr>
            </a:solidFill>
            <a:round/>
            <a:headEnd/>
            <a:tailEnd/>
          </a:ln>
          <a:extLst>
            <a:ext uri="{909E8E84-426E-40DD-AFC4-6F175D3DCCD1}">
              <a14:hiddenFill xmlns="" xmlns:a14="http://schemas.microsoft.com/office/drawing/2010/main">
                <a:noFill/>
              </a14:hiddenFill>
            </a:ext>
          </a:extLst>
        </p:spPr>
      </p:cxnSp>
      <p:cxnSp>
        <p:nvCxnSpPr>
          <p:cNvPr id="56342" name="直接连接符 25"/>
          <p:cNvCxnSpPr>
            <a:cxnSpLocks noChangeShapeType="1"/>
            <a:stCxn id="56325" idx="7"/>
          </p:cNvCxnSpPr>
          <p:nvPr/>
        </p:nvCxnSpPr>
        <p:spPr bwMode="auto">
          <a:xfrm flipV="1">
            <a:off x="7829550" y="-136525"/>
            <a:ext cx="1797050" cy="1360488"/>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43" name="直接连接符 26"/>
          <p:cNvCxnSpPr>
            <a:cxnSpLocks noChangeShapeType="1"/>
          </p:cNvCxnSpPr>
          <p:nvPr/>
        </p:nvCxnSpPr>
        <p:spPr bwMode="auto">
          <a:xfrm flipV="1">
            <a:off x="7716838" y="-60325"/>
            <a:ext cx="474662" cy="1384300"/>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cxnSp>
        <p:nvCxnSpPr>
          <p:cNvPr id="56344" name="直接连接符 27"/>
          <p:cNvCxnSpPr>
            <a:cxnSpLocks noChangeShapeType="1"/>
          </p:cNvCxnSpPr>
          <p:nvPr/>
        </p:nvCxnSpPr>
        <p:spPr bwMode="auto">
          <a:xfrm flipH="1">
            <a:off x="-136525" y="-60325"/>
            <a:ext cx="946150" cy="650875"/>
          </a:xfrm>
          <a:prstGeom prst="line">
            <a:avLst/>
          </a:prstGeom>
          <a:noFill/>
          <a:ln w="76200">
            <a:solidFill>
              <a:srgbClr val="FFFF00">
                <a:alpha val="50195"/>
              </a:srgbClr>
            </a:solidFill>
            <a:round/>
            <a:headEnd/>
            <a:tailEnd/>
          </a:ln>
          <a:extLst>
            <a:ext uri="{909E8E84-426E-40DD-AFC4-6F175D3DCCD1}">
              <a14:hiddenFill xmlns="" xmlns:a14="http://schemas.microsoft.com/office/drawing/2010/main">
                <a:noFill/>
              </a14:hiddenFill>
            </a:ext>
          </a:extLst>
        </p:spPr>
      </p:cxnSp>
      <p:cxnSp>
        <p:nvCxnSpPr>
          <p:cNvPr id="56345" name="直接连接符 28"/>
          <p:cNvCxnSpPr>
            <a:cxnSpLocks noChangeShapeType="1"/>
          </p:cNvCxnSpPr>
          <p:nvPr/>
        </p:nvCxnSpPr>
        <p:spPr bwMode="auto">
          <a:xfrm flipH="1">
            <a:off x="10231438" y="-227013"/>
            <a:ext cx="42862" cy="1082676"/>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56346" name="直接连接符 29"/>
          <p:cNvCxnSpPr>
            <a:cxnSpLocks noChangeShapeType="1"/>
          </p:cNvCxnSpPr>
          <p:nvPr/>
        </p:nvCxnSpPr>
        <p:spPr bwMode="auto">
          <a:xfrm flipH="1">
            <a:off x="10085388" y="360363"/>
            <a:ext cx="2270125" cy="474662"/>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cxnSp>
        <p:nvCxnSpPr>
          <p:cNvPr id="56347" name="直接连接符 30"/>
          <p:cNvCxnSpPr>
            <a:cxnSpLocks noChangeShapeType="1"/>
            <a:endCxn id="56353" idx="7"/>
          </p:cNvCxnSpPr>
          <p:nvPr/>
        </p:nvCxnSpPr>
        <p:spPr bwMode="auto">
          <a:xfrm flipH="1">
            <a:off x="10328275" y="-144463"/>
            <a:ext cx="820738" cy="852488"/>
          </a:xfrm>
          <a:prstGeom prst="line">
            <a:avLst/>
          </a:prstGeom>
          <a:noFill/>
          <a:ln w="76200">
            <a:solidFill>
              <a:srgbClr val="F43A74">
                <a:alpha val="18039"/>
              </a:srgbClr>
            </a:solidFill>
            <a:round/>
            <a:headEnd/>
            <a:tailEnd/>
          </a:ln>
          <a:extLst>
            <a:ext uri="{909E8E84-426E-40DD-AFC4-6F175D3DCCD1}">
              <a14:hiddenFill xmlns="" xmlns:a14="http://schemas.microsoft.com/office/drawing/2010/main">
                <a:noFill/>
              </a14:hiddenFill>
            </a:ext>
          </a:extLst>
        </p:spPr>
      </p:cxnSp>
      <p:sp>
        <p:nvSpPr>
          <p:cNvPr id="56348" name="椭圆 31"/>
          <p:cNvSpPr>
            <a:spLocks noChangeArrowheads="1"/>
          </p:cNvSpPr>
          <p:nvPr/>
        </p:nvSpPr>
        <p:spPr bwMode="auto">
          <a:xfrm>
            <a:off x="3365500" y="835025"/>
            <a:ext cx="5111750" cy="5111750"/>
          </a:xfrm>
          <a:prstGeom prst="ellipse">
            <a:avLst/>
          </a:prstGeom>
          <a:solidFill>
            <a:srgbClr val="00B0F0">
              <a:alpha val="66000"/>
            </a:srgbClr>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49" name="等腰三角形 65"/>
          <p:cNvSpPr>
            <a:spLocks/>
          </p:cNvSpPr>
          <p:nvPr/>
        </p:nvSpPr>
        <p:spPr bwMode="auto">
          <a:xfrm rot="5400000">
            <a:off x="896144" y="32543"/>
            <a:ext cx="2560638" cy="2441575"/>
          </a:xfrm>
          <a:custGeom>
            <a:avLst/>
            <a:gdLst>
              <a:gd name="T0" fmla="*/ 0 w 2561282"/>
              <a:gd name="T1" fmla="*/ 2402691 h 2481088"/>
              <a:gd name="T2" fmla="*/ 40540 w 2561282"/>
              <a:gd name="T3" fmla="*/ 0 h 2481088"/>
              <a:gd name="T4" fmla="*/ 2559994 w 2561282"/>
              <a:gd name="T5" fmla="*/ 1572528 h 2481088"/>
              <a:gd name="T6" fmla="*/ 0 w 2561282"/>
              <a:gd name="T7" fmla="*/ 2402691 h 24810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61282" h="2481088">
                <a:moveTo>
                  <a:pt x="0" y="2481088"/>
                </a:moveTo>
                <a:lnTo>
                  <a:pt x="40560" y="0"/>
                </a:lnTo>
                <a:lnTo>
                  <a:pt x="2561282" y="1623838"/>
                </a:lnTo>
                <a:lnTo>
                  <a:pt x="0" y="2481088"/>
                </a:lnTo>
                <a:close/>
              </a:path>
            </a:pathLst>
          </a:cu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56350" name="等腰三角形 67"/>
          <p:cNvSpPr>
            <a:spLocks/>
          </p:cNvSpPr>
          <p:nvPr/>
        </p:nvSpPr>
        <p:spPr bwMode="auto">
          <a:xfrm>
            <a:off x="10864850" y="-76200"/>
            <a:ext cx="1365250" cy="6443663"/>
          </a:xfrm>
          <a:custGeom>
            <a:avLst/>
            <a:gdLst>
              <a:gd name="T0" fmla="*/ 1360224 w 1364807"/>
              <a:gd name="T1" fmla="*/ 6443121 h 6444205"/>
              <a:gd name="T2" fmla="*/ 0 w 1364807"/>
              <a:gd name="T3" fmla="*/ 0 h 6444205"/>
              <a:gd name="T4" fmla="*/ 1365693 w 1364807"/>
              <a:gd name="T5" fmla="*/ 43397 h 6444205"/>
              <a:gd name="T6" fmla="*/ 1360224 w 1364807"/>
              <a:gd name="T7" fmla="*/ 6443121 h 64442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64807" h="6444205">
                <a:moveTo>
                  <a:pt x="1359342" y="6444205"/>
                </a:moveTo>
                <a:lnTo>
                  <a:pt x="0" y="0"/>
                </a:lnTo>
                <a:lnTo>
                  <a:pt x="1364807" y="43405"/>
                </a:lnTo>
                <a:cubicBezTo>
                  <a:pt x="1362985" y="2177005"/>
                  <a:pt x="1361164" y="4310605"/>
                  <a:pt x="1359342" y="6444205"/>
                </a:cubicBez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56351" name="等腰三角形 64"/>
          <p:cNvSpPr>
            <a:spLocks/>
          </p:cNvSpPr>
          <p:nvPr/>
        </p:nvSpPr>
        <p:spPr bwMode="auto">
          <a:xfrm>
            <a:off x="-19050" y="6132513"/>
            <a:ext cx="2835275" cy="754062"/>
          </a:xfrm>
          <a:custGeom>
            <a:avLst/>
            <a:gdLst>
              <a:gd name="T0" fmla="*/ 10888 w 1860627"/>
              <a:gd name="T1" fmla="*/ 737338 h 754476"/>
              <a:gd name="T2" fmla="*/ 0 w 1860627"/>
              <a:gd name="T3" fmla="*/ 0 h 754476"/>
              <a:gd name="T4" fmla="*/ 4320471 w 1860627"/>
              <a:gd name="T5" fmla="*/ 753648 h 754476"/>
              <a:gd name="T6" fmla="*/ 10888 w 1860627"/>
              <a:gd name="T7" fmla="*/ 737338 h 7544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60627" h="754476">
                <a:moveTo>
                  <a:pt x="4689" y="738148"/>
                </a:moveTo>
                <a:lnTo>
                  <a:pt x="0" y="0"/>
                </a:lnTo>
                <a:lnTo>
                  <a:pt x="1860627" y="754476"/>
                </a:lnTo>
                <a:lnTo>
                  <a:pt x="4689" y="738148"/>
                </a:lnTo>
                <a:close/>
              </a:path>
            </a:pathLst>
          </a:custGeom>
          <a:solidFill>
            <a:srgbClr val="00B0F0">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a:p>
        </p:txBody>
      </p:sp>
      <p:sp>
        <p:nvSpPr>
          <p:cNvPr id="56352" name="椭圆 37"/>
          <p:cNvSpPr>
            <a:spLocks noChangeArrowheads="1"/>
          </p:cNvSpPr>
          <p:nvPr/>
        </p:nvSpPr>
        <p:spPr bwMode="auto">
          <a:xfrm>
            <a:off x="1514475" y="2263775"/>
            <a:ext cx="534988" cy="536575"/>
          </a:xfrm>
          <a:prstGeom prst="ellipse">
            <a:avLst/>
          </a:prstGeom>
          <a:solidFill>
            <a:srgbClr val="F43A74">
              <a:alpha val="20000"/>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sp>
        <p:nvSpPr>
          <p:cNvPr id="56353" name="椭圆 38"/>
          <p:cNvSpPr>
            <a:spLocks noChangeArrowheads="1"/>
          </p:cNvSpPr>
          <p:nvPr/>
        </p:nvSpPr>
        <p:spPr bwMode="auto">
          <a:xfrm>
            <a:off x="9972675" y="647700"/>
            <a:ext cx="415925" cy="415925"/>
          </a:xfrm>
          <a:prstGeom prst="ellipse">
            <a:avLst/>
          </a:prstGeom>
          <a:solidFill>
            <a:srgbClr val="FFF8B4"/>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sym typeface="Arial" panose="020B0604020202020204" pitchFamily="34" charset="0"/>
            </a:endParaRPr>
          </a:p>
        </p:txBody>
      </p:sp>
      <p:cxnSp>
        <p:nvCxnSpPr>
          <p:cNvPr id="56354" name="直接连接符 39"/>
          <p:cNvCxnSpPr>
            <a:cxnSpLocks noChangeShapeType="1"/>
          </p:cNvCxnSpPr>
          <p:nvPr/>
        </p:nvCxnSpPr>
        <p:spPr bwMode="auto">
          <a:xfrm flipH="1">
            <a:off x="11420475" y="4157663"/>
            <a:ext cx="703263" cy="238125"/>
          </a:xfrm>
          <a:prstGeom prst="line">
            <a:avLst/>
          </a:prstGeom>
          <a:noFill/>
          <a:ln w="76200">
            <a:solidFill>
              <a:srgbClr val="00B0F0">
                <a:alpha val="18039"/>
              </a:srgbClr>
            </a:solidFill>
            <a:round/>
            <a:headEnd/>
            <a:tailEnd/>
          </a:ln>
          <a:extLst>
            <a:ext uri="{909E8E84-426E-40DD-AFC4-6F175D3DCCD1}">
              <a14:hiddenFill xmlns="" xmlns:a14="http://schemas.microsoft.com/office/drawing/2010/main">
                <a:noFill/>
              </a14:hiddenFill>
            </a:ext>
          </a:extLst>
        </p:spPr>
      </p:cxnSp>
      <p:sp>
        <p:nvSpPr>
          <p:cNvPr id="56355" name="文本框 14"/>
          <p:cNvSpPr txBox="1">
            <a:spLocks noChangeArrowheads="1"/>
          </p:cNvSpPr>
          <p:nvPr/>
        </p:nvSpPr>
        <p:spPr bwMode="auto">
          <a:xfrm>
            <a:off x="3631521" y="1753354"/>
            <a:ext cx="4700325" cy="313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r>
              <a:rPr lang="en-US" altLang="zh-CN" sz="6600" b="1" dirty="0">
                <a:solidFill>
                  <a:srgbClr val="FFFFFF"/>
                </a:solidFill>
                <a:sym typeface="Arial" panose="020B0604020202020204" pitchFamily="34" charset="0"/>
              </a:rPr>
              <a:t>THANKS</a:t>
            </a:r>
          </a:p>
          <a:p>
            <a:pPr algn="ctr" eaLnBrk="1" hangingPunct="1">
              <a:buFont typeface="Arial" panose="020B0604020202020204" pitchFamily="34" charset="0"/>
              <a:buNone/>
            </a:pPr>
            <a:r>
              <a:rPr lang="en-US" altLang="zh-CN" sz="6600" b="1" dirty="0">
                <a:solidFill>
                  <a:srgbClr val="FFFFFF"/>
                </a:solidFill>
                <a:sym typeface="Arial" panose="020B0604020202020204" pitchFamily="34" charset="0"/>
              </a:rPr>
              <a:t>FOR</a:t>
            </a:r>
          </a:p>
          <a:p>
            <a:pPr algn="ctr" eaLnBrk="1" hangingPunct="1">
              <a:buFont typeface="Arial" panose="020B0604020202020204" pitchFamily="34" charset="0"/>
              <a:buNone/>
            </a:pPr>
            <a:r>
              <a:rPr lang="en-US" altLang="zh-CN" sz="6600" b="1" dirty="0">
                <a:solidFill>
                  <a:srgbClr val="FFFFFF"/>
                </a:solidFill>
                <a:sym typeface="Arial" panose="020B0604020202020204" pitchFamily="34" charset="0"/>
              </a:rPr>
              <a:t>LISTENING</a:t>
            </a:r>
          </a:p>
        </p:txBody>
      </p:sp>
      <p:sp>
        <p:nvSpPr>
          <p:cNvPr id="36" name="任意多边形 15"/>
          <p:cNvSpPr/>
          <p:nvPr/>
        </p:nvSpPr>
        <p:spPr>
          <a:xfrm flipH="1">
            <a:off x="4871001" y="5007873"/>
            <a:ext cx="2252905" cy="584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600" spc="300" dirty="0" smtClean="0">
                <a:solidFill>
                  <a:schemeClr val="bg1"/>
                </a:solidFill>
                <a:latin typeface="+mj-ea"/>
                <a:sym typeface="Arial" panose="020B0604020202020204" pitchFamily="34" charset="0"/>
              </a:rPr>
              <a:t>敬請指教</a:t>
            </a:r>
            <a:endParaRPr lang="zh-CN" altLang="en-US" sz="3600" spc="300" dirty="0">
              <a:solidFill>
                <a:schemeClr val="bg1"/>
              </a:solidFill>
              <a:latin typeface="+mj-ea"/>
              <a:sym typeface="Arial" panose="020B0604020202020204" pitchFamily="34" charset="0"/>
            </a:endParaRPr>
          </a:p>
        </p:txBody>
      </p:sp>
    </p:spTree>
    <p:extLst>
      <p:ext uri="{BB962C8B-B14F-4D97-AF65-F5344CB8AC3E}">
        <p14:creationId xmlns="" xmlns:p14="http://schemas.microsoft.com/office/powerpoint/2010/main" val="180486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6348"/>
                                        </p:tgtEl>
                                        <p:attrNameLst>
                                          <p:attrName>style.visibility</p:attrName>
                                        </p:attrNameLst>
                                      </p:cBhvr>
                                      <p:to>
                                        <p:strVal val="visible"/>
                                      </p:to>
                                    </p:set>
                                    <p:animEffect transition="in" filter="fade">
                                      <p:cBhvr>
                                        <p:cTn id="7" dur="750"/>
                                        <p:tgtEl>
                                          <p:spTgt spid="56348"/>
                                        </p:tgtEl>
                                      </p:cBhvr>
                                    </p:animEffect>
                                    <p:anim calcmode="lin" valueType="num">
                                      <p:cBhvr>
                                        <p:cTn id="8" dur="750" fill="hold"/>
                                        <p:tgtEl>
                                          <p:spTgt spid="56348"/>
                                        </p:tgtEl>
                                        <p:attrNameLst>
                                          <p:attrName>ppt_w</p:attrName>
                                        </p:attrNameLst>
                                      </p:cBhvr>
                                      <p:tavLst>
                                        <p:tav tm="0" fmla="#ppt_w*sin(2.5*pi*$)">
                                          <p:val>
                                            <p:fltVal val="0"/>
                                          </p:val>
                                        </p:tav>
                                        <p:tav tm="100000">
                                          <p:val>
                                            <p:fltVal val="1"/>
                                          </p:val>
                                        </p:tav>
                                      </p:tavLst>
                                    </p:anim>
                                    <p:anim calcmode="lin" valueType="num">
                                      <p:cBhvr>
                                        <p:cTn id="9" dur="750" fill="hold"/>
                                        <p:tgtEl>
                                          <p:spTgt spid="5634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48" grpId="0" animBg="1"/>
    </p:bld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1124</TotalTime>
  <Words>2640</Words>
  <Application>Microsoft Office PowerPoint</Application>
  <PresentationFormat>自訂</PresentationFormat>
  <Paragraphs>269</Paragraphs>
  <Slides>24</Slides>
  <Notes>1</Notes>
  <HiddenSlides>0</HiddenSlides>
  <MMClips>0</MMClips>
  <ScaleCrop>false</ScaleCrop>
  <HeadingPairs>
    <vt:vector size="4" baseType="variant">
      <vt:variant>
        <vt:lpstr>佈景主題</vt:lpstr>
      </vt:variant>
      <vt:variant>
        <vt:i4>4</vt:i4>
      </vt:variant>
      <vt:variant>
        <vt:lpstr>投影片標題</vt:lpstr>
      </vt:variant>
      <vt:variant>
        <vt:i4>24</vt:i4>
      </vt:variant>
    </vt:vector>
  </HeadingPairs>
  <TitlesOfParts>
    <vt:vector size="28" baseType="lpstr">
      <vt:lpstr>Office 佈景主題</vt:lpstr>
      <vt:lpstr>1_自訂設計</vt:lpstr>
      <vt:lpstr>2_自訂設計</vt:lpstr>
      <vt:lpstr>自訂設計</vt:lpstr>
      <vt:lpstr>投影片 1</vt:lpstr>
      <vt:lpstr>目錄</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lpstr>投影片 18</vt:lpstr>
      <vt:lpstr>投影片 19</vt:lpstr>
      <vt:lpstr>投影片 20</vt:lpstr>
      <vt:lpstr>投影片 21</vt:lpstr>
      <vt:lpstr>投影片 22</vt:lpstr>
      <vt:lpstr>投影片 23</vt:lpstr>
      <vt:lpstr>投影片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探討銀髮族休閒活動 –   以高雄市老人公寓為例</dc:title>
  <dc:creator>User</dc:creator>
  <cp:lastModifiedBy>asus</cp:lastModifiedBy>
  <cp:revision>121</cp:revision>
  <dcterms:created xsi:type="dcterms:W3CDTF">2017-04-24T11:50:04Z</dcterms:created>
  <dcterms:modified xsi:type="dcterms:W3CDTF">2017-06-03T06:15:49Z</dcterms:modified>
</cp:coreProperties>
</file>